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7" r:id="rId1"/>
    <p:sldMasterId id="2147483684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1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5" r:id="rId20"/>
    <p:sldId id="278" r:id="rId21"/>
    <p:sldId id="276" r:id="rId22"/>
    <p:sldId id="277" r:id="rId2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95" autoAdjust="0"/>
  </p:normalViewPr>
  <p:slideViewPr>
    <p:cSldViewPr>
      <p:cViewPr>
        <p:scale>
          <a:sx n="150" d="100"/>
          <a:sy n="150" d="100"/>
        </p:scale>
        <p:origin x="-2312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8A572-EFDC-4D7B-8986-F2E44ECFBC3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92E724C-D86E-4894-80A1-EF5DC23D8B33}">
      <dgm:prSet phldrT="[Tekst]" custT="1"/>
      <dgm:spPr>
        <a:gradFill rotWithShape="0">
          <a:gsLst>
            <a:gs pos="72000">
              <a:srgbClr val="FFFF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smtClean="0"/>
            <a:t>Energy-</a:t>
          </a:r>
        </a:p>
        <a:p>
          <a:r>
            <a:rPr lang="nb-NO" sz="1800" dirty="0" err="1" smtClean="0"/>
            <a:t>balance</a:t>
          </a:r>
          <a:endParaRPr lang="nb-NO" sz="1800" dirty="0"/>
        </a:p>
      </dgm:t>
    </dgm:pt>
    <dgm:pt modelId="{97831652-35C9-4D11-BFDA-BBDDF5D4F07B}" type="parTrans" cxnId="{795F6524-CAE5-4436-B346-E95E299DBBC1}">
      <dgm:prSet/>
      <dgm:spPr/>
      <dgm:t>
        <a:bodyPr/>
        <a:lstStyle/>
        <a:p>
          <a:endParaRPr lang="nb-NO"/>
        </a:p>
      </dgm:t>
    </dgm:pt>
    <dgm:pt modelId="{076508A7-2572-4034-B6C3-87FE60C78AB5}" type="sibTrans" cxnId="{795F6524-CAE5-4436-B346-E95E299DBBC1}">
      <dgm:prSet/>
      <dgm:spPr/>
      <dgm:t>
        <a:bodyPr/>
        <a:lstStyle/>
        <a:p>
          <a:endParaRPr lang="nb-NO"/>
        </a:p>
      </dgm:t>
    </dgm:pt>
    <dgm:pt modelId="{C99FB211-CF54-494B-949E-EA78517B450E}">
      <dgm:prSet phldrT="[Tekst]" custT="1"/>
      <dgm:spPr>
        <a:gradFill rotWithShape="0">
          <a:gsLst>
            <a:gs pos="72000">
              <a:srgbClr val="FFC0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err="1" smtClean="0"/>
            <a:t>Grain</a:t>
          </a:r>
          <a:r>
            <a:rPr lang="nb-NO" sz="1800" dirty="0" smtClean="0"/>
            <a:t>/</a:t>
          </a:r>
          <a:r>
            <a:rPr lang="nb-NO" sz="1800" dirty="0" err="1" smtClean="0"/>
            <a:t>Concentrate</a:t>
          </a:r>
          <a:r>
            <a:rPr lang="nb-NO" sz="1800" dirty="0" smtClean="0"/>
            <a:t> </a:t>
          </a:r>
        </a:p>
        <a:p>
          <a:r>
            <a:rPr lang="nb-NO" sz="1800" dirty="0" smtClean="0"/>
            <a:t>Up </a:t>
          </a:r>
          <a:r>
            <a:rPr lang="nb-NO" sz="1800" dirty="0" err="1" smtClean="0"/>
            <a:t>until</a:t>
          </a:r>
          <a:r>
            <a:rPr lang="nb-NO" sz="1800" dirty="0" smtClean="0"/>
            <a:t> 0,5 % </a:t>
          </a:r>
          <a:r>
            <a:rPr lang="nb-NO" sz="1800" dirty="0" err="1" smtClean="0"/>
            <a:t>of</a:t>
          </a:r>
          <a:r>
            <a:rPr lang="nb-NO" sz="1800" dirty="0" smtClean="0"/>
            <a:t> BW</a:t>
          </a:r>
          <a:endParaRPr lang="nb-NO" sz="1800" dirty="0"/>
        </a:p>
      </dgm:t>
    </dgm:pt>
    <dgm:pt modelId="{916772F1-DD69-44B1-853E-97D8D008E2BE}" type="parTrans" cxnId="{7B1369A6-B2A3-471A-A7EF-A64553055E7D}">
      <dgm:prSet/>
      <dgm:spPr/>
      <dgm:t>
        <a:bodyPr/>
        <a:lstStyle/>
        <a:p>
          <a:endParaRPr lang="nb-NO"/>
        </a:p>
      </dgm:t>
    </dgm:pt>
    <dgm:pt modelId="{9103B691-E300-436D-A70D-98FD4A0B6164}" type="sibTrans" cxnId="{7B1369A6-B2A3-471A-A7EF-A64553055E7D}">
      <dgm:prSet/>
      <dgm:spPr/>
      <dgm:t>
        <a:bodyPr/>
        <a:lstStyle/>
        <a:p>
          <a:endParaRPr lang="nb-NO"/>
        </a:p>
      </dgm:t>
    </dgm:pt>
    <dgm:pt modelId="{804CDBE1-2D86-408D-AF1E-6FBF0314CD6D}">
      <dgm:prSet phldrT="[Tekst]" custT="1"/>
      <dgm:spPr>
        <a:gradFill rotWithShape="0">
          <a:gsLst>
            <a:gs pos="72000">
              <a:srgbClr val="92D05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smtClean="0"/>
            <a:t>Roughages, DM minimum 1,5 % </a:t>
          </a:r>
          <a:r>
            <a:rPr lang="nb-NO" sz="1800" dirty="0" err="1" smtClean="0"/>
            <a:t>of</a:t>
          </a:r>
          <a:r>
            <a:rPr lang="nb-NO" sz="1800" dirty="0" smtClean="0"/>
            <a:t> BW </a:t>
          </a:r>
          <a:endParaRPr lang="nb-NO" sz="1800" dirty="0"/>
        </a:p>
      </dgm:t>
    </dgm:pt>
    <dgm:pt modelId="{8B8757A6-34B8-4AAC-88E4-4936A9205E35}" type="parTrans" cxnId="{BDDC7C0C-B2E1-4942-B071-DD210BD0B5DA}">
      <dgm:prSet/>
      <dgm:spPr/>
      <dgm:t>
        <a:bodyPr/>
        <a:lstStyle/>
        <a:p>
          <a:endParaRPr lang="nb-NO"/>
        </a:p>
      </dgm:t>
    </dgm:pt>
    <dgm:pt modelId="{307918CA-030C-4C4D-A3A7-4275AF8471C9}" type="sibTrans" cxnId="{BDDC7C0C-B2E1-4942-B071-DD210BD0B5DA}">
      <dgm:prSet/>
      <dgm:spPr/>
      <dgm:t>
        <a:bodyPr/>
        <a:lstStyle/>
        <a:p>
          <a:endParaRPr lang="nb-NO"/>
        </a:p>
      </dgm:t>
    </dgm:pt>
    <dgm:pt modelId="{C076D1B4-3F0E-429F-80DD-2EA01B30B68A}">
      <dgm:prSet phldrT="[Tekst]" custT="1"/>
      <dgm:spPr>
        <a:ln>
          <a:noFill/>
        </a:ln>
      </dgm:spPr>
      <dgm:t>
        <a:bodyPr/>
        <a:lstStyle/>
        <a:p>
          <a:r>
            <a:rPr lang="nb-NO" sz="1600" dirty="0" smtClean="0"/>
            <a:t>Hay, Haylage, Gras</a:t>
          </a:r>
          <a:endParaRPr lang="nb-NO" sz="1600" dirty="0"/>
        </a:p>
      </dgm:t>
    </dgm:pt>
    <dgm:pt modelId="{E9E52E40-52A2-4CE6-B32E-8072084E2391}" type="parTrans" cxnId="{80699E0D-7909-4A3C-B784-4128F473FE00}">
      <dgm:prSet/>
      <dgm:spPr/>
      <dgm:t>
        <a:bodyPr/>
        <a:lstStyle/>
        <a:p>
          <a:endParaRPr lang="nb-NO"/>
        </a:p>
      </dgm:t>
    </dgm:pt>
    <dgm:pt modelId="{3DA9D948-A2DB-4C90-A688-D0637395DCBC}" type="sibTrans" cxnId="{80699E0D-7909-4A3C-B784-4128F473FE00}">
      <dgm:prSet/>
      <dgm:spPr/>
      <dgm:t>
        <a:bodyPr/>
        <a:lstStyle/>
        <a:p>
          <a:endParaRPr lang="nb-NO"/>
        </a:p>
      </dgm:t>
    </dgm:pt>
    <dgm:pt modelId="{522AA9F0-24A1-4B91-A23A-4DCB392A3B39}">
      <dgm:prSet phldrT="[Tekst]" custT="1"/>
      <dgm:spPr>
        <a:ln>
          <a:noFill/>
        </a:ln>
      </dgm:spPr>
      <dgm:t>
        <a:bodyPr/>
        <a:lstStyle/>
        <a:p>
          <a:r>
            <a:rPr lang="nb-NO" sz="1600" dirty="0" smtClean="0"/>
            <a:t>Oats, </a:t>
          </a:r>
          <a:r>
            <a:rPr lang="nb-NO" sz="1600" dirty="0" err="1" smtClean="0"/>
            <a:t>Barley</a:t>
          </a:r>
          <a:r>
            <a:rPr lang="nb-NO" sz="1600" dirty="0" smtClean="0"/>
            <a:t>, Plant </a:t>
          </a:r>
          <a:r>
            <a:rPr lang="nb-NO" sz="1600" dirty="0" err="1" smtClean="0"/>
            <a:t>oils</a:t>
          </a:r>
          <a:r>
            <a:rPr lang="nb-NO" sz="1600" dirty="0" smtClean="0"/>
            <a:t> </a:t>
          </a:r>
          <a:r>
            <a:rPr lang="nb-NO" sz="1600" dirty="0" err="1" smtClean="0"/>
            <a:t>etc</a:t>
          </a:r>
          <a:endParaRPr lang="nb-NO" sz="1600" dirty="0"/>
        </a:p>
      </dgm:t>
    </dgm:pt>
    <dgm:pt modelId="{1E720DF0-E4B1-41F1-B3F7-7C289B3012E9}" type="parTrans" cxnId="{BD6570DD-125D-4842-B4DB-66C3C5AC0F7D}">
      <dgm:prSet/>
      <dgm:spPr/>
      <dgm:t>
        <a:bodyPr/>
        <a:lstStyle/>
        <a:p>
          <a:endParaRPr lang="nb-NO"/>
        </a:p>
      </dgm:t>
    </dgm:pt>
    <dgm:pt modelId="{924F79AC-0994-4695-8FCA-7B9E163D7A37}" type="sibTrans" cxnId="{BD6570DD-125D-4842-B4DB-66C3C5AC0F7D}">
      <dgm:prSet/>
      <dgm:spPr/>
      <dgm:t>
        <a:bodyPr/>
        <a:lstStyle/>
        <a:p>
          <a:endParaRPr lang="nb-NO"/>
        </a:p>
      </dgm:t>
    </dgm:pt>
    <dgm:pt modelId="{11F2A969-FB45-4D73-A594-BBC2167F3E10}" type="pres">
      <dgm:prSet presAssocID="{69A8A572-EFDC-4D7B-8986-F2E44ECFBC33}" presName="Name0" presStyleCnt="0">
        <dgm:presLayoutVars>
          <dgm:dir/>
          <dgm:animLvl val="lvl"/>
          <dgm:resizeHandles val="exact"/>
        </dgm:presLayoutVars>
      </dgm:prSet>
      <dgm:spPr/>
    </dgm:pt>
    <dgm:pt modelId="{7A4831CC-16DB-484B-B7F2-85AF06E628F3}" type="pres">
      <dgm:prSet presAssocID="{792E724C-D86E-4894-80A1-EF5DC23D8B33}" presName="Name8" presStyleCnt="0"/>
      <dgm:spPr/>
    </dgm:pt>
    <dgm:pt modelId="{D86D7C47-FD40-4F75-B59F-D4904FFA867F}" type="pres">
      <dgm:prSet presAssocID="{792E724C-D86E-4894-80A1-EF5DC23D8B33}" presName="acctBkgd" presStyleLbl="alignAcc1" presStyleIdx="0" presStyleCnt="2" custScaleX="54534" custLinFactNeighborX="-22974" custLinFactNeighborY="-830"/>
      <dgm:spPr/>
      <dgm:t>
        <a:bodyPr/>
        <a:lstStyle/>
        <a:p>
          <a:endParaRPr lang="nb-NO"/>
        </a:p>
      </dgm:t>
    </dgm:pt>
    <dgm:pt modelId="{4096BBE8-D74B-4925-8A5D-9147CA346B2D}" type="pres">
      <dgm:prSet presAssocID="{792E724C-D86E-4894-80A1-EF5DC23D8B33}" presName="acctTx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CC6DF13-74F4-4CF1-810F-B99225CDBB7B}" type="pres">
      <dgm:prSet presAssocID="{792E724C-D86E-4894-80A1-EF5DC23D8B33}" presName="level" presStyleLbl="node1" presStyleIdx="0" presStyleCnt="3" custScaleY="8367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550C16D-6B9D-4B5A-A255-FA7D125450AF}" type="pres">
      <dgm:prSet presAssocID="{792E724C-D86E-4894-80A1-EF5DC23D8B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596D49A-78D6-473E-93A6-997715D73F0F}" type="pres">
      <dgm:prSet presAssocID="{C99FB211-CF54-494B-949E-EA78517B450E}" presName="Name8" presStyleCnt="0"/>
      <dgm:spPr/>
    </dgm:pt>
    <dgm:pt modelId="{3FCE3E19-8368-4BD3-8ACC-D820D3116682}" type="pres">
      <dgm:prSet presAssocID="{C99FB211-CF54-494B-949E-EA78517B450E}" presName="level" presStyleLbl="node1" presStyleIdx="1" presStyleCnt="3" custScaleY="106509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670A6A-4645-4618-93A3-B712F2664BD7}" type="pres">
      <dgm:prSet presAssocID="{C99FB211-CF54-494B-949E-EA78517B45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28B0BA-213C-4997-BD04-ACC57C4C0C6B}" type="pres">
      <dgm:prSet presAssocID="{804CDBE1-2D86-408D-AF1E-6FBF0314CD6D}" presName="Name8" presStyleCnt="0"/>
      <dgm:spPr/>
    </dgm:pt>
    <dgm:pt modelId="{A5826324-CF34-4520-9328-CE40858EB48B}" type="pres">
      <dgm:prSet presAssocID="{804CDBE1-2D86-408D-AF1E-6FBF0314CD6D}" presName="acctBkgd" presStyleLbl="alignAcc1" presStyleIdx="1" presStyleCnt="2" custScaleX="57437" custLinFactNeighborX="-23434" custLinFactNeighborY="40"/>
      <dgm:spPr/>
      <dgm:t>
        <a:bodyPr/>
        <a:lstStyle/>
        <a:p>
          <a:endParaRPr lang="nb-NO"/>
        </a:p>
      </dgm:t>
    </dgm:pt>
    <dgm:pt modelId="{3C1D421C-12A4-493B-9EB2-7EB954330F80}" type="pres">
      <dgm:prSet presAssocID="{804CDBE1-2D86-408D-AF1E-6FBF0314CD6D}" presName="acct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3DABCA0-FE5F-4A52-B732-05A27C228213}" type="pres">
      <dgm:prSet presAssocID="{804CDBE1-2D86-408D-AF1E-6FBF0314CD6D}" presName="level" presStyleLbl="node1" presStyleIdx="2" presStyleCnt="3" custScaleY="136820" custLinFactNeighborX="126" custLinFactNeighborY="564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5F9E1E9-3DE2-4085-AC9D-E44173C344B5}" type="pres">
      <dgm:prSet presAssocID="{804CDBE1-2D86-408D-AF1E-6FBF0314CD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6A793D0A-0018-4144-A17A-8A553A02E346}" type="presOf" srcId="{792E724C-D86E-4894-80A1-EF5DC23D8B33}" destId="{6CC6DF13-74F4-4CF1-810F-B99225CDBB7B}" srcOrd="0" destOrd="0" presId="urn:microsoft.com/office/officeart/2005/8/layout/pyramid1"/>
    <dgm:cxn modelId="{3A428E6D-6EE9-4610-9C8C-4D1012EC2415}" type="presOf" srcId="{C99FB211-CF54-494B-949E-EA78517B450E}" destId="{3FCE3E19-8368-4BD3-8ACC-D820D3116682}" srcOrd="0" destOrd="0" presId="urn:microsoft.com/office/officeart/2005/8/layout/pyramid1"/>
    <dgm:cxn modelId="{24D03EAB-F0E0-48FF-B563-32706F6EF4FE}" type="presOf" srcId="{C99FB211-CF54-494B-949E-EA78517B450E}" destId="{CD670A6A-4645-4618-93A3-B712F2664BD7}" srcOrd="1" destOrd="0" presId="urn:microsoft.com/office/officeart/2005/8/layout/pyramid1"/>
    <dgm:cxn modelId="{263D4373-8AC9-411E-9863-AA7A964DE288}" type="presOf" srcId="{804CDBE1-2D86-408D-AF1E-6FBF0314CD6D}" destId="{05F9E1E9-3DE2-4085-AC9D-E44173C344B5}" srcOrd="1" destOrd="0" presId="urn:microsoft.com/office/officeart/2005/8/layout/pyramid1"/>
    <dgm:cxn modelId="{388E5097-F5F1-42B8-877B-C02854F73D0B}" type="presOf" srcId="{C076D1B4-3F0E-429F-80DD-2EA01B30B68A}" destId="{A5826324-CF34-4520-9328-CE40858EB48B}" srcOrd="0" destOrd="0" presId="urn:microsoft.com/office/officeart/2005/8/layout/pyramid1"/>
    <dgm:cxn modelId="{A0D9A8B1-3941-406A-B127-45F4D5F0A727}" type="presOf" srcId="{C076D1B4-3F0E-429F-80DD-2EA01B30B68A}" destId="{3C1D421C-12A4-493B-9EB2-7EB954330F80}" srcOrd="1" destOrd="0" presId="urn:microsoft.com/office/officeart/2005/8/layout/pyramid1"/>
    <dgm:cxn modelId="{80699E0D-7909-4A3C-B784-4128F473FE00}" srcId="{804CDBE1-2D86-408D-AF1E-6FBF0314CD6D}" destId="{C076D1B4-3F0E-429F-80DD-2EA01B30B68A}" srcOrd="0" destOrd="0" parTransId="{E9E52E40-52A2-4CE6-B32E-8072084E2391}" sibTransId="{3DA9D948-A2DB-4C90-A688-D0637395DCBC}"/>
    <dgm:cxn modelId="{B2FE4C79-FDB4-48A6-9EB3-5B7EC69BC04E}" type="presOf" srcId="{522AA9F0-24A1-4B91-A23A-4DCB392A3B39}" destId="{4096BBE8-D74B-4925-8A5D-9147CA346B2D}" srcOrd="1" destOrd="0" presId="urn:microsoft.com/office/officeart/2005/8/layout/pyramid1"/>
    <dgm:cxn modelId="{BD6570DD-125D-4842-B4DB-66C3C5AC0F7D}" srcId="{792E724C-D86E-4894-80A1-EF5DC23D8B33}" destId="{522AA9F0-24A1-4B91-A23A-4DCB392A3B39}" srcOrd="0" destOrd="0" parTransId="{1E720DF0-E4B1-41F1-B3F7-7C289B3012E9}" sibTransId="{924F79AC-0994-4695-8FCA-7B9E163D7A37}"/>
    <dgm:cxn modelId="{BDDC7C0C-B2E1-4942-B071-DD210BD0B5DA}" srcId="{69A8A572-EFDC-4D7B-8986-F2E44ECFBC33}" destId="{804CDBE1-2D86-408D-AF1E-6FBF0314CD6D}" srcOrd="2" destOrd="0" parTransId="{8B8757A6-34B8-4AAC-88E4-4936A9205E35}" sibTransId="{307918CA-030C-4C4D-A3A7-4275AF8471C9}"/>
    <dgm:cxn modelId="{E10955B7-12F3-46E7-9832-35ED4310B3FC}" type="presOf" srcId="{522AA9F0-24A1-4B91-A23A-4DCB392A3B39}" destId="{D86D7C47-FD40-4F75-B59F-D4904FFA867F}" srcOrd="0" destOrd="0" presId="urn:microsoft.com/office/officeart/2005/8/layout/pyramid1"/>
    <dgm:cxn modelId="{7B1369A6-B2A3-471A-A7EF-A64553055E7D}" srcId="{69A8A572-EFDC-4D7B-8986-F2E44ECFBC33}" destId="{C99FB211-CF54-494B-949E-EA78517B450E}" srcOrd="1" destOrd="0" parTransId="{916772F1-DD69-44B1-853E-97D8D008E2BE}" sibTransId="{9103B691-E300-436D-A70D-98FD4A0B6164}"/>
    <dgm:cxn modelId="{5FACE503-0BB9-42B5-B245-7BDC7878CDCE}" type="presOf" srcId="{804CDBE1-2D86-408D-AF1E-6FBF0314CD6D}" destId="{63DABCA0-FE5F-4A52-B732-05A27C228213}" srcOrd="0" destOrd="0" presId="urn:microsoft.com/office/officeart/2005/8/layout/pyramid1"/>
    <dgm:cxn modelId="{E1158AF2-271F-4B0E-ADC7-52B417549472}" type="presOf" srcId="{792E724C-D86E-4894-80A1-EF5DC23D8B33}" destId="{5550C16D-6B9D-4B5A-A255-FA7D125450AF}" srcOrd="1" destOrd="0" presId="urn:microsoft.com/office/officeart/2005/8/layout/pyramid1"/>
    <dgm:cxn modelId="{7D96070D-57F9-4F3D-BB2A-BD88AB0C82CB}" type="presOf" srcId="{69A8A572-EFDC-4D7B-8986-F2E44ECFBC33}" destId="{11F2A969-FB45-4D73-A594-BBC2167F3E10}" srcOrd="0" destOrd="0" presId="urn:microsoft.com/office/officeart/2005/8/layout/pyramid1"/>
    <dgm:cxn modelId="{795F6524-CAE5-4436-B346-E95E299DBBC1}" srcId="{69A8A572-EFDC-4D7B-8986-F2E44ECFBC33}" destId="{792E724C-D86E-4894-80A1-EF5DC23D8B33}" srcOrd="0" destOrd="0" parTransId="{97831652-35C9-4D11-BFDA-BBDDF5D4F07B}" sibTransId="{076508A7-2572-4034-B6C3-87FE60C78AB5}"/>
    <dgm:cxn modelId="{6E911AED-AD52-4FDE-ABF9-C35F85C40AAC}" type="presParOf" srcId="{11F2A969-FB45-4D73-A594-BBC2167F3E10}" destId="{7A4831CC-16DB-484B-B7F2-85AF06E628F3}" srcOrd="0" destOrd="0" presId="urn:microsoft.com/office/officeart/2005/8/layout/pyramid1"/>
    <dgm:cxn modelId="{482049AB-434C-4860-BE81-590CAD71FBBF}" type="presParOf" srcId="{7A4831CC-16DB-484B-B7F2-85AF06E628F3}" destId="{D86D7C47-FD40-4F75-B59F-D4904FFA867F}" srcOrd="0" destOrd="0" presId="urn:microsoft.com/office/officeart/2005/8/layout/pyramid1"/>
    <dgm:cxn modelId="{3143CA90-216F-45DD-B1F2-C07857490407}" type="presParOf" srcId="{7A4831CC-16DB-484B-B7F2-85AF06E628F3}" destId="{4096BBE8-D74B-4925-8A5D-9147CA346B2D}" srcOrd="1" destOrd="0" presId="urn:microsoft.com/office/officeart/2005/8/layout/pyramid1"/>
    <dgm:cxn modelId="{DB4ACD6A-FEDF-4F54-863A-994090CB1195}" type="presParOf" srcId="{7A4831CC-16DB-484B-B7F2-85AF06E628F3}" destId="{6CC6DF13-74F4-4CF1-810F-B99225CDBB7B}" srcOrd="2" destOrd="0" presId="urn:microsoft.com/office/officeart/2005/8/layout/pyramid1"/>
    <dgm:cxn modelId="{20CE98BE-7A6D-4969-9EE5-44B5E72DEBD0}" type="presParOf" srcId="{7A4831CC-16DB-484B-B7F2-85AF06E628F3}" destId="{5550C16D-6B9D-4B5A-A255-FA7D125450AF}" srcOrd="3" destOrd="0" presId="urn:microsoft.com/office/officeart/2005/8/layout/pyramid1"/>
    <dgm:cxn modelId="{CAA872A8-0358-4B21-BB37-8C2822C7A687}" type="presParOf" srcId="{11F2A969-FB45-4D73-A594-BBC2167F3E10}" destId="{7596D49A-78D6-473E-93A6-997715D73F0F}" srcOrd="1" destOrd="0" presId="urn:microsoft.com/office/officeart/2005/8/layout/pyramid1"/>
    <dgm:cxn modelId="{3358F67A-D97C-4273-B78F-23A32B50D521}" type="presParOf" srcId="{7596D49A-78D6-473E-93A6-997715D73F0F}" destId="{3FCE3E19-8368-4BD3-8ACC-D820D3116682}" srcOrd="0" destOrd="0" presId="urn:microsoft.com/office/officeart/2005/8/layout/pyramid1"/>
    <dgm:cxn modelId="{829D18B7-B223-4337-95CE-3D03A181356B}" type="presParOf" srcId="{7596D49A-78D6-473E-93A6-997715D73F0F}" destId="{CD670A6A-4645-4618-93A3-B712F2664BD7}" srcOrd="1" destOrd="0" presId="urn:microsoft.com/office/officeart/2005/8/layout/pyramid1"/>
    <dgm:cxn modelId="{A4ACE847-93D9-4762-9520-1546AAE99111}" type="presParOf" srcId="{11F2A969-FB45-4D73-A594-BBC2167F3E10}" destId="{8128B0BA-213C-4997-BD04-ACC57C4C0C6B}" srcOrd="2" destOrd="0" presId="urn:microsoft.com/office/officeart/2005/8/layout/pyramid1"/>
    <dgm:cxn modelId="{4C8C6A9E-67EB-4701-A840-8A2F7D7FA3F8}" type="presParOf" srcId="{8128B0BA-213C-4997-BD04-ACC57C4C0C6B}" destId="{A5826324-CF34-4520-9328-CE40858EB48B}" srcOrd="0" destOrd="0" presId="urn:microsoft.com/office/officeart/2005/8/layout/pyramid1"/>
    <dgm:cxn modelId="{1C95B3FA-E44B-46B0-9C9A-C3037DE98BA3}" type="presParOf" srcId="{8128B0BA-213C-4997-BD04-ACC57C4C0C6B}" destId="{3C1D421C-12A4-493B-9EB2-7EB954330F80}" srcOrd="1" destOrd="0" presId="urn:microsoft.com/office/officeart/2005/8/layout/pyramid1"/>
    <dgm:cxn modelId="{4796F103-B44B-410C-9C98-B7E64534A8CD}" type="presParOf" srcId="{8128B0BA-213C-4997-BD04-ACC57C4C0C6B}" destId="{63DABCA0-FE5F-4A52-B732-05A27C228213}" srcOrd="2" destOrd="0" presId="urn:microsoft.com/office/officeart/2005/8/layout/pyramid1"/>
    <dgm:cxn modelId="{77542BFD-9871-4927-B075-409C24753553}" type="presParOf" srcId="{8128B0BA-213C-4997-BD04-ACC57C4C0C6B}" destId="{05F9E1E9-3DE2-4085-AC9D-E44173C344B5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D7C47-FD40-4F75-B59F-D4904FFA867F}">
      <dsp:nvSpPr>
        <dsp:cNvPr id="0" name=""/>
        <dsp:cNvSpPr/>
      </dsp:nvSpPr>
      <dsp:spPr>
        <a:xfrm rot="10800000">
          <a:off x="3306883" y="0"/>
          <a:ext cx="3070786" cy="1021677"/>
        </a:xfrm>
        <a:prstGeom prst="nonIsoscelesTrapezoid">
          <a:avLst>
            <a:gd name="adj1" fmla="val 0"/>
            <a:gd name="adj2" fmla="val 7265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Oats, </a:t>
          </a:r>
          <a:r>
            <a:rPr lang="nb-NO" sz="1600" kern="1200" dirty="0" err="1" smtClean="0"/>
            <a:t>Barley</a:t>
          </a:r>
          <a:r>
            <a:rPr lang="nb-NO" sz="1600" kern="1200" dirty="0" smtClean="0"/>
            <a:t>, Plant </a:t>
          </a:r>
          <a:r>
            <a:rPr lang="nb-NO" sz="1600" kern="1200" dirty="0" err="1" smtClean="0"/>
            <a:t>oils</a:t>
          </a:r>
          <a:r>
            <a:rPr lang="nb-NO" sz="1600" kern="1200" dirty="0" smtClean="0"/>
            <a:t> </a:t>
          </a:r>
          <a:r>
            <a:rPr lang="nb-NO" sz="1600" kern="1200" dirty="0" err="1" smtClean="0"/>
            <a:t>etc</a:t>
          </a:r>
          <a:endParaRPr lang="nb-NO" sz="1600" kern="1200" dirty="0"/>
        </a:p>
      </dsp:txBody>
      <dsp:txXfrm rot="10800000">
        <a:off x="3619644" y="0"/>
        <a:ext cx="2666005" cy="1021677"/>
      </dsp:txXfrm>
    </dsp:sp>
    <dsp:sp modelId="{6CC6DF13-74F4-4CF1-810F-B99225CDBB7B}">
      <dsp:nvSpPr>
        <dsp:cNvPr id="0" name=""/>
        <dsp:cNvSpPr/>
      </dsp:nvSpPr>
      <dsp:spPr>
        <a:xfrm>
          <a:off x="2578200" y="0"/>
          <a:ext cx="1484506" cy="1021677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FFFF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Energy-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err="1" smtClean="0"/>
            <a:t>balance</a:t>
          </a:r>
          <a:endParaRPr lang="nb-NO" sz="1800" kern="1200" dirty="0"/>
        </a:p>
      </dsp:txBody>
      <dsp:txXfrm>
        <a:off x="2578200" y="0"/>
        <a:ext cx="1484506" cy="1021677"/>
      </dsp:txXfrm>
    </dsp:sp>
    <dsp:sp modelId="{3FCE3E19-8368-4BD3-8ACC-D820D3116682}">
      <dsp:nvSpPr>
        <dsp:cNvPr id="0" name=""/>
        <dsp:cNvSpPr/>
      </dsp:nvSpPr>
      <dsp:spPr>
        <a:xfrm>
          <a:off x="1633371" y="1021677"/>
          <a:ext cx="3374164" cy="1300512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FFC0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err="1" smtClean="0"/>
            <a:t>Grain</a:t>
          </a:r>
          <a:r>
            <a:rPr lang="nb-NO" sz="1800" kern="1200" dirty="0" smtClean="0"/>
            <a:t>/</a:t>
          </a:r>
          <a:r>
            <a:rPr lang="nb-NO" sz="1800" kern="1200" dirty="0" err="1" smtClean="0"/>
            <a:t>Concentrate</a:t>
          </a:r>
          <a:r>
            <a:rPr lang="nb-NO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Up </a:t>
          </a:r>
          <a:r>
            <a:rPr lang="nb-NO" sz="1800" kern="1200" dirty="0" err="1" smtClean="0"/>
            <a:t>until</a:t>
          </a:r>
          <a:r>
            <a:rPr lang="nb-NO" sz="1800" kern="1200" dirty="0" smtClean="0"/>
            <a:t> 0,5 % </a:t>
          </a:r>
          <a:r>
            <a:rPr lang="nb-NO" sz="1800" kern="1200" dirty="0" err="1" smtClean="0"/>
            <a:t>of</a:t>
          </a:r>
          <a:r>
            <a:rPr lang="nb-NO" sz="1800" kern="1200" dirty="0" smtClean="0"/>
            <a:t> BW</a:t>
          </a:r>
          <a:endParaRPr lang="nb-NO" sz="1800" kern="1200" dirty="0"/>
        </a:p>
      </dsp:txBody>
      <dsp:txXfrm>
        <a:off x="2223850" y="1021677"/>
        <a:ext cx="2193206" cy="1300512"/>
      </dsp:txXfrm>
    </dsp:sp>
    <dsp:sp modelId="{A5826324-CF34-4520-9328-CE40858EB48B}">
      <dsp:nvSpPr>
        <dsp:cNvPr id="0" name=""/>
        <dsp:cNvSpPr/>
      </dsp:nvSpPr>
      <dsp:spPr>
        <a:xfrm rot="10800000">
          <a:off x="4922643" y="2322190"/>
          <a:ext cx="2265243" cy="1670620"/>
        </a:xfrm>
        <a:prstGeom prst="nonIsoscelesTrapezoid">
          <a:avLst>
            <a:gd name="adj1" fmla="val 0"/>
            <a:gd name="adj2" fmla="val 7265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Hay, Haylage, Gras</a:t>
          </a:r>
          <a:endParaRPr lang="nb-NO" sz="1600" kern="1200" dirty="0"/>
        </a:p>
      </dsp:txBody>
      <dsp:txXfrm rot="10800000">
        <a:off x="5471407" y="2322190"/>
        <a:ext cx="1568122" cy="1670620"/>
      </dsp:txXfrm>
    </dsp:sp>
    <dsp:sp modelId="{63DABCA0-FE5F-4A52-B732-05A27C228213}">
      <dsp:nvSpPr>
        <dsp:cNvPr id="0" name=""/>
        <dsp:cNvSpPr/>
      </dsp:nvSpPr>
      <dsp:spPr>
        <a:xfrm>
          <a:off x="426967" y="2322190"/>
          <a:ext cx="5801592" cy="1670620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92D05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Roughages, DM minimum 1,5 % </a:t>
          </a:r>
          <a:r>
            <a:rPr lang="nb-NO" sz="1800" kern="1200" dirty="0" err="1" smtClean="0"/>
            <a:t>of</a:t>
          </a:r>
          <a:r>
            <a:rPr lang="nb-NO" sz="1800" kern="1200" dirty="0" smtClean="0"/>
            <a:t> BW </a:t>
          </a:r>
          <a:endParaRPr lang="nb-NO" sz="1800" kern="1200" dirty="0"/>
        </a:p>
      </dsp:txBody>
      <dsp:txXfrm>
        <a:off x="1442246" y="2322190"/>
        <a:ext cx="3771034" cy="1670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D4E6F-5762-CA44-A8F7-4C4F0C46E89F}" type="datetimeFigureOut">
              <a:t>13-11-22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0609-DF1E-5641-8843-D8092932C5C9}" type="slidenum"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624B0-EC2C-4D35-967B-1E4FDB6B6657}" type="datetimeFigureOut">
              <a:rPr lang="nb-NO" smtClean="0"/>
              <a:pPr/>
              <a:t>13-11-22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0D59-4870-48DB-82AE-CF20CF2BD914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4177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Dette er notater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0D59-4870-48DB-82AE-CF20CF2BD914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63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9C66-D68B-6B43-9778-6D709D0F640C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545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29C4-827A-0C4D-8C4D-BF1459C51418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962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920-51CC-AE49-B425-95C179E1ACD4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5644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8220-F3D8-744B-A728-BF76F86AE670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90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2FD7-1393-E343-A71A-33F27ADE9888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7647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5A99-6D68-0045-957B-1B3133FFD591}" type="datetime1">
              <a:t>13-11-22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7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450-9B33-AC42-9414-657F76002CBC}" type="datetime1">
              <a:t>13-11-22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2861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26E3-2ACF-4C44-8E30-84A5D151BBF9}" type="datetime1">
              <a:t>13-11-22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5072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5181-94A3-0D45-BB4A-14809DE92757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3533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4F28-1798-0948-98BE-5524843B280A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6961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AC70-044B-A540-8604-74F5CFB29601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96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B8E-E815-F544-A7BE-8AC019B4E4E3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9035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64EF-F4DE-A74D-A36B-B46AF4184ABB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564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12CC-31C1-F649-A97B-EEFB1BF34583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90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244-CE95-3645-B7A6-42659AF4AE91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76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D2CD-E656-0249-9602-E15F3A4839C7}" type="datetime1">
              <a:t>13-11-22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46A-6494-FE4E-8FF1-B62893814CE2}" type="datetime1">
              <a:t>13-11-22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28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2C8A-0E61-584D-8DF0-E0CF00215A0C}" type="datetime1">
              <a:t>13-11-22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507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618F-E274-5A4C-9056-39BBE89091C5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353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51D4-80F0-3E4C-BA6A-7290D2F310C0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69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F86A4-D006-C348-AD1D-506D7473C58F}" type="datetime1">
              <a:t>13-11-22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562600" y="63246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4114800" cy="54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 userDrawn="1"/>
        </p:nvCxnSpPr>
        <p:spPr>
          <a:xfrm>
            <a:off x="381000" y="6172200"/>
            <a:ext cx="838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37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72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252D-C34B-A644-9E2A-E44FD46E81D8}" type="datetime1">
              <a:t>13-11-22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562600" y="63246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4114800" cy="54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 userDrawn="1"/>
        </p:nvCxnSpPr>
        <p:spPr>
          <a:xfrm>
            <a:off x="381000" y="6172200"/>
            <a:ext cx="838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37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72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Autofit/>
          </a:bodyPr>
          <a:lstStyle/>
          <a:p>
            <a:r>
              <a:rPr lang="nb-NO" sz="5400" dirty="0"/>
              <a:t>The </a:t>
            </a:r>
            <a:r>
              <a:rPr lang="nb-NO" sz="5400" dirty="0" err="1"/>
              <a:t>horse's</a:t>
            </a:r>
            <a:r>
              <a:rPr lang="nb-NO" sz="5400" dirty="0"/>
              <a:t> </a:t>
            </a:r>
            <a:r>
              <a:rPr lang="nb-NO" sz="5400" dirty="0" err="1" smtClean="0"/>
              <a:t>maintenance</a:t>
            </a:r>
            <a:r>
              <a:rPr lang="nb-NO" sz="5400" dirty="0" smtClean="0"/>
              <a:t> </a:t>
            </a:r>
            <a:r>
              <a:rPr lang="nb-NO" sz="5400" dirty="0" err="1" smtClean="0"/>
              <a:t>requirements</a:t>
            </a:r>
            <a:endParaRPr lang="nb-NO" sz="5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3713212" cy="2314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2971800"/>
          </a:xfrm>
        </p:spPr>
        <p:txBody>
          <a:bodyPr>
            <a:noAutofit/>
          </a:bodyPr>
          <a:lstStyle/>
          <a:p>
            <a:pPr marL="285750" indent="-285750"/>
            <a:r>
              <a:rPr lang="nb-NO" sz="3600" dirty="0" smtClean="0"/>
              <a:t>Demonstration: </a:t>
            </a:r>
            <a:br>
              <a:rPr lang="nb-NO" sz="3600" dirty="0" smtClean="0"/>
            </a:br>
            <a:r>
              <a:rPr lang="nb-NO" sz="3600" dirty="0" smtClean="0"/>
              <a:t>How to use the PC-Horse nutritional software when</a:t>
            </a:r>
            <a:r>
              <a:rPr lang="nb-NO" sz="3600" dirty="0"/>
              <a:t> </a:t>
            </a:r>
            <a:r>
              <a:rPr lang="nb-NO" sz="3600" dirty="0" smtClean="0"/>
              <a:t>making rations for a horse at maintenance level</a:t>
            </a:r>
            <a:endParaRPr lang="nb-NO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713212" cy="2314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65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86400" y="1371600"/>
            <a:ext cx="3200400" cy="1877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 smtClean="0"/>
              <a:t>The </a:t>
            </a:r>
            <a:r>
              <a:rPr lang="nb-NO" sz="2000" b="1" dirty="0" err="1" smtClean="0"/>
              <a:t>Irish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Cob</a:t>
            </a:r>
            <a:r>
              <a:rPr lang="nb-NO" sz="2000" b="1" dirty="0" smtClean="0"/>
              <a:t> Mia.</a:t>
            </a:r>
          </a:p>
          <a:p>
            <a:r>
              <a:rPr lang="nb-NO" sz="1600" dirty="0" smtClean="0"/>
              <a:t>Sex: Mare</a:t>
            </a:r>
          </a:p>
          <a:p>
            <a:r>
              <a:rPr lang="nb-NO" sz="1600" dirty="0" smtClean="0"/>
              <a:t>Age: 5 </a:t>
            </a:r>
            <a:r>
              <a:rPr lang="nb-NO" sz="1600" dirty="0" err="1" smtClean="0"/>
              <a:t>years</a:t>
            </a:r>
            <a:endParaRPr lang="nb-NO" sz="1600" dirty="0" smtClean="0"/>
          </a:p>
          <a:p>
            <a:r>
              <a:rPr lang="nb-NO" sz="1600" dirty="0" smtClean="0"/>
              <a:t>Body </a:t>
            </a:r>
            <a:r>
              <a:rPr lang="nb-NO" sz="1600" dirty="0" err="1" smtClean="0"/>
              <a:t>weight</a:t>
            </a:r>
            <a:r>
              <a:rPr lang="nb-NO" sz="1600" dirty="0" smtClean="0"/>
              <a:t>: 450 kg</a:t>
            </a:r>
          </a:p>
          <a:p>
            <a:r>
              <a:rPr lang="nb-NO" sz="1600" dirty="0" smtClean="0"/>
              <a:t>Blood type: Cold </a:t>
            </a:r>
            <a:r>
              <a:rPr lang="nb-NO" sz="1600" dirty="0" err="1" smtClean="0"/>
              <a:t>blood</a:t>
            </a:r>
            <a:r>
              <a:rPr lang="nb-NO" sz="1600" dirty="0" smtClean="0"/>
              <a:t> –Native </a:t>
            </a:r>
            <a:r>
              <a:rPr lang="nb-NO" sz="1600" dirty="0" err="1" smtClean="0"/>
              <a:t>Pony</a:t>
            </a:r>
            <a:endParaRPr lang="nb-NO" sz="1600" dirty="0" smtClean="0"/>
          </a:p>
          <a:p>
            <a:r>
              <a:rPr lang="nb-NO" sz="1600" dirty="0" smtClean="0"/>
              <a:t>Horse type: </a:t>
            </a:r>
            <a:r>
              <a:rPr lang="nb-NO" sz="1600" dirty="0" err="1" smtClean="0"/>
              <a:t>Maintenance</a:t>
            </a:r>
            <a:endParaRPr lang="nb-NO" sz="1600" dirty="0" smtClean="0"/>
          </a:p>
          <a:p>
            <a:endParaRPr lang="nb-NO" sz="1600" b="1" i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4757573" cy="530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30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69013" y="2057400"/>
            <a:ext cx="2617787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requirements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various</a:t>
            </a:r>
            <a:r>
              <a:rPr lang="nb-NO" sz="1600" dirty="0" smtClean="0"/>
              <a:t> </a:t>
            </a:r>
            <a:r>
              <a:rPr lang="nb-NO" sz="1600" dirty="0" err="1" smtClean="0"/>
              <a:t>nutrients</a:t>
            </a:r>
            <a:r>
              <a:rPr lang="nb-NO" sz="1600" dirty="0" smtClean="0"/>
              <a:t> have </a:t>
            </a:r>
            <a:r>
              <a:rPr lang="nb-NO" sz="1600" dirty="0" err="1" smtClean="0"/>
              <a:t>been</a:t>
            </a:r>
            <a:r>
              <a:rPr lang="nb-NO" sz="1600" dirty="0" smtClean="0"/>
              <a:t> </a:t>
            </a:r>
            <a:r>
              <a:rPr lang="nb-NO" sz="1600" dirty="0" err="1" smtClean="0"/>
              <a:t>calculated</a:t>
            </a:r>
            <a:r>
              <a:rPr lang="nb-NO" sz="1600" dirty="0" smtClean="0"/>
              <a:t>, it is </a:t>
            </a:r>
            <a:r>
              <a:rPr lang="nb-NO" sz="1600" dirty="0" err="1" smtClean="0"/>
              <a:t>our</a:t>
            </a:r>
            <a:r>
              <a:rPr lang="nb-NO" sz="1600" dirty="0" smtClean="0"/>
              <a:t> </a:t>
            </a:r>
            <a:r>
              <a:rPr lang="nb-NO" sz="1600" dirty="0" err="1" smtClean="0"/>
              <a:t>task</a:t>
            </a:r>
            <a:r>
              <a:rPr lang="nb-NO" sz="1600" dirty="0" smtClean="0"/>
              <a:t> to </a:t>
            </a:r>
            <a:r>
              <a:rPr lang="nb-NO" sz="1600" dirty="0" err="1" smtClean="0"/>
              <a:t>formulate</a:t>
            </a:r>
            <a:r>
              <a:rPr lang="nb-NO" sz="1600" dirty="0" smtClean="0"/>
              <a:t> a </a:t>
            </a:r>
            <a:r>
              <a:rPr lang="nb-NO" sz="1600" dirty="0" err="1" smtClean="0"/>
              <a:t>daily</a:t>
            </a:r>
            <a:r>
              <a:rPr lang="nb-NO" sz="1600" dirty="0" smtClean="0"/>
              <a:t> </a:t>
            </a:r>
            <a:r>
              <a:rPr lang="nb-NO" sz="1600" dirty="0" err="1" smtClean="0"/>
              <a:t>ration</a:t>
            </a:r>
            <a:r>
              <a:rPr lang="nb-NO" sz="1600" dirty="0" smtClean="0"/>
              <a:t>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will</a:t>
            </a:r>
            <a:r>
              <a:rPr lang="nb-NO" sz="1600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nb-NO" sz="1600" dirty="0" err="1" smtClean="0"/>
              <a:t>Provide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nutrrients</a:t>
            </a:r>
            <a:r>
              <a:rPr lang="nb-NO" sz="1600" dirty="0" smtClean="0"/>
              <a:t> </a:t>
            </a:r>
            <a:r>
              <a:rPr lang="nb-NO" sz="1600" dirty="0" err="1" smtClean="0"/>
              <a:t>required</a:t>
            </a:r>
            <a:r>
              <a:rPr lang="nb-NO" sz="1600" dirty="0" smtClean="0"/>
              <a:t> in a best </a:t>
            </a:r>
            <a:r>
              <a:rPr lang="nb-NO" sz="1600" dirty="0" err="1" smtClean="0"/>
              <a:t>possible</a:t>
            </a:r>
            <a:r>
              <a:rPr lang="nb-NO" sz="1600" dirty="0" smtClean="0"/>
              <a:t> </a:t>
            </a:r>
            <a:r>
              <a:rPr lang="nb-NO" sz="1600" dirty="0" err="1" smtClean="0"/>
              <a:t>way</a:t>
            </a:r>
            <a:r>
              <a:rPr lang="nb-NO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nb-NO" sz="1600" dirty="0" smtClean="0"/>
              <a:t>Satisfy the horse’s demands for fibre in the ration.</a:t>
            </a:r>
            <a:endParaRPr lang="nb-NO" sz="16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09600" y="533400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Below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calculated</a:t>
            </a:r>
            <a:r>
              <a:rPr lang="nb-NO" sz="1600" dirty="0" smtClean="0"/>
              <a:t> </a:t>
            </a:r>
            <a:r>
              <a:rPr lang="nb-NO" sz="1600" dirty="0" err="1" smtClean="0"/>
              <a:t>requirements</a:t>
            </a:r>
            <a:r>
              <a:rPr lang="nb-NO" sz="1600" dirty="0" smtClean="0"/>
              <a:t> for Mia</a:t>
            </a:r>
            <a:endParaRPr lang="nb-NO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6007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52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3400" y="1981200"/>
            <a:ext cx="2606718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err="1" smtClean="0"/>
              <a:t>You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now</a:t>
            </a:r>
            <a:r>
              <a:rPr lang="nb-NO" sz="1600" dirty="0" smtClean="0"/>
              <a:t> </a:t>
            </a:r>
            <a:r>
              <a:rPr lang="nb-NO" sz="1600" dirty="0" err="1" smtClean="0"/>
              <a:t>going</a:t>
            </a:r>
            <a:r>
              <a:rPr lang="nb-NO" sz="1600" dirty="0" smtClean="0"/>
              <a:t> to </a:t>
            </a:r>
            <a:r>
              <a:rPr lang="nb-NO" sz="1600" dirty="0" err="1" smtClean="0"/>
              <a:t>select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feeds</a:t>
            </a:r>
            <a:r>
              <a:rPr lang="nb-NO" sz="1600" dirty="0" smtClean="0"/>
              <a:t> for Mia. </a:t>
            </a:r>
          </a:p>
          <a:p>
            <a:endParaRPr lang="nb-NO" sz="1600" dirty="0" smtClean="0"/>
          </a:p>
          <a:p>
            <a:r>
              <a:rPr lang="nb-NO" sz="1600" dirty="0" err="1" smtClean="0"/>
              <a:t>Always</a:t>
            </a:r>
            <a:r>
              <a:rPr lang="nb-NO" sz="1600" dirty="0" smtClean="0"/>
              <a:t> start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roughage! </a:t>
            </a:r>
          </a:p>
          <a:p>
            <a:endParaRPr lang="nb-NO" dirty="0"/>
          </a:p>
        </p:txBody>
      </p:sp>
      <p:cxnSp>
        <p:nvCxnSpPr>
          <p:cNvPr id="9" name="Rett pil 8"/>
          <p:cNvCxnSpPr/>
          <p:nvPr/>
        </p:nvCxnSpPr>
        <p:spPr>
          <a:xfrm flipH="1">
            <a:off x="6012160" y="4796754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76600" y="838200"/>
            <a:ext cx="5591175" cy="465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8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886200" y="1447800"/>
            <a:ext cx="4267200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The roughage </a:t>
            </a:r>
            <a:r>
              <a:rPr lang="nb-NO" b="1" dirty="0" err="1" smtClean="0"/>
              <a:t>will</a:t>
            </a:r>
            <a:r>
              <a:rPr lang="nb-NO" b="1" dirty="0" smtClean="0"/>
              <a:t> </a:t>
            </a:r>
            <a:r>
              <a:rPr lang="nb-NO" b="1" dirty="0" err="1" smtClean="0"/>
              <a:t>come</a:t>
            </a:r>
            <a:r>
              <a:rPr lang="nb-NO" b="1" dirty="0" smtClean="0"/>
              <a:t> from </a:t>
            </a:r>
            <a:r>
              <a:rPr lang="nb-NO" b="1" dirty="0" err="1" smtClean="0"/>
              <a:t>the</a:t>
            </a:r>
            <a:r>
              <a:rPr lang="nb-NO" b="1" dirty="0" smtClean="0"/>
              <a:t> </a:t>
            </a:r>
            <a:r>
              <a:rPr lang="nb-NO" b="1" dirty="0" err="1" smtClean="0"/>
              <a:t>feed</a:t>
            </a:r>
            <a:r>
              <a:rPr lang="nb-NO" b="1" dirty="0" smtClean="0"/>
              <a:t> list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err="1" smtClean="0"/>
              <a:t>the</a:t>
            </a:r>
            <a:r>
              <a:rPr lang="nb-NO" b="1" dirty="0" smtClean="0"/>
              <a:t> stable </a:t>
            </a:r>
            <a:r>
              <a:rPr lang="nb-NO" b="1" dirty="0" err="1" smtClean="0"/>
              <a:t>where</a:t>
            </a:r>
            <a:r>
              <a:rPr lang="nb-NO" b="1" dirty="0" smtClean="0"/>
              <a:t> Mia is </a:t>
            </a:r>
            <a:r>
              <a:rPr lang="nb-NO" b="1" dirty="0" err="1" smtClean="0"/>
              <a:t>located</a:t>
            </a:r>
            <a:r>
              <a:rPr lang="nb-NO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select</a:t>
            </a:r>
            <a:r>
              <a:rPr lang="nb-NO" dirty="0" smtClean="0"/>
              <a:t> </a:t>
            </a:r>
            <a:r>
              <a:rPr lang="nb-NO" dirty="0" err="1" smtClean="0"/>
              <a:t>feeds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have </a:t>
            </a:r>
            <a:r>
              <a:rPr lang="nb-NO" dirty="0" err="1" smtClean="0"/>
              <a:t>analysed</a:t>
            </a:r>
            <a:r>
              <a:rPr lang="nb-NO" dirty="0" smtClean="0"/>
              <a:t> and </a:t>
            </a:r>
            <a:r>
              <a:rPr lang="nb-NO" dirty="0" err="1" smtClean="0"/>
              <a:t>entered</a:t>
            </a:r>
            <a:r>
              <a:rPr lang="nb-NO" dirty="0" smtClean="0"/>
              <a:t>  </a:t>
            </a:r>
            <a:r>
              <a:rPr lang="nb-NO" dirty="0" err="1" smtClean="0"/>
              <a:t>yourself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shown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an </a:t>
            </a:r>
            <a:r>
              <a:rPr lang="nb-NO" dirty="0" err="1" smtClean="0"/>
              <a:t>asterix</a:t>
            </a:r>
            <a:r>
              <a:rPr lang="nb-NO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In </a:t>
            </a:r>
            <a:r>
              <a:rPr lang="nb-NO" dirty="0" err="1" smtClean="0"/>
              <a:t>addition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choose</a:t>
            </a:r>
            <a:r>
              <a:rPr lang="nb-NO" dirty="0" smtClean="0"/>
              <a:t> from a list </a:t>
            </a:r>
            <a:r>
              <a:rPr lang="nb-NO" dirty="0" err="1" smtClean="0"/>
              <a:t>of</a:t>
            </a:r>
            <a:r>
              <a:rPr lang="nb-NO" dirty="0" smtClean="0"/>
              <a:t> standard (</a:t>
            </a:r>
            <a:r>
              <a:rPr lang="nb-NO" dirty="0" err="1" smtClean="0"/>
              <a:t>generic</a:t>
            </a:r>
            <a:r>
              <a:rPr lang="nb-NO" dirty="0" smtClean="0"/>
              <a:t>) </a:t>
            </a:r>
            <a:r>
              <a:rPr lang="nb-NO" dirty="0" err="1" smtClean="0"/>
              <a:t>feeds</a:t>
            </a:r>
            <a:r>
              <a:rPr lang="nb-NO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Select </a:t>
            </a:r>
            <a:r>
              <a:rPr lang="nb-NO" dirty="0" err="1" smtClean="0"/>
              <a:t>one</a:t>
            </a:r>
            <a:r>
              <a:rPr lang="nb-NO" dirty="0" smtClean="0"/>
              <a:t> or </a:t>
            </a:r>
            <a:r>
              <a:rPr lang="nb-NO" dirty="0" err="1" smtClean="0"/>
              <a:t>several</a:t>
            </a:r>
            <a:r>
              <a:rPr lang="nb-NO" dirty="0" smtClean="0"/>
              <a:t> roughages and </a:t>
            </a:r>
            <a:r>
              <a:rPr lang="nb-NO" dirty="0" err="1" smtClean="0"/>
              <a:t>check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well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cover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nutrients</a:t>
            </a:r>
            <a:r>
              <a:rPr lang="nb-NO" dirty="0" smtClean="0"/>
              <a:t> Mia </a:t>
            </a:r>
            <a:r>
              <a:rPr lang="nb-NO" dirty="0" err="1" smtClean="0"/>
              <a:t>needs</a:t>
            </a:r>
            <a:r>
              <a:rPr lang="nb-NO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experiment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roughages </a:t>
            </a:r>
            <a:r>
              <a:rPr lang="nb-NO" dirty="0" err="1" smtClean="0"/>
              <a:t>of</a:t>
            </a:r>
            <a:r>
              <a:rPr lang="nb-NO" dirty="0" smtClean="0"/>
              <a:t> different </a:t>
            </a:r>
            <a:r>
              <a:rPr lang="nb-NO" dirty="0" err="1" smtClean="0"/>
              <a:t>quality</a:t>
            </a:r>
            <a:r>
              <a:rPr lang="nb-NO" dirty="0" smtClean="0"/>
              <a:t>, and </a:t>
            </a:r>
            <a:r>
              <a:rPr lang="nb-NO" dirty="0" err="1" smtClean="0"/>
              <a:t>observe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ration</a:t>
            </a:r>
            <a:r>
              <a:rPr lang="nb-NO" dirty="0" smtClean="0"/>
              <a:t> </a:t>
            </a:r>
            <a:r>
              <a:rPr lang="nb-NO" dirty="0" err="1" smtClean="0"/>
              <a:t>properties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300300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533400" y="3810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The list </a:t>
            </a:r>
            <a:r>
              <a:rPr lang="nb-NO" dirty="0" err="1" smtClean="0"/>
              <a:t>of</a:t>
            </a:r>
            <a:r>
              <a:rPr lang="nb-NO" dirty="0" smtClean="0"/>
              <a:t> roughages…</a:t>
            </a:r>
            <a:endParaRPr lang="nb-NO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95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33400" y="609600"/>
            <a:ext cx="784861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In </a:t>
            </a:r>
            <a:r>
              <a:rPr lang="nb-NO" sz="1400" dirty="0" err="1" smtClean="0"/>
              <a:t>this</a:t>
            </a:r>
            <a:r>
              <a:rPr lang="nb-NO" sz="1400" dirty="0" smtClean="0"/>
              <a:t> </a:t>
            </a:r>
            <a:r>
              <a:rPr lang="nb-NO" sz="1400" dirty="0" err="1" smtClean="0"/>
              <a:t>example</a:t>
            </a:r>
            <a:r>
              <a:rPr lang="nb-NO" sz="1400" dirty="0" smtClean="0"/>
              <a:t> </a:t>
            </a:r>
            <a:r>
              <a:rPr lang="nb-NO" sz="1400" dirty="0" err="1" smtClean="0"/>
              <a:t>we</a:t>
            </a:r>
            <a:r>
              <a:rPr lang="nb-NO" sz="1400" dirty="0" smtClean="0"/>
              <a:t> have </a:t>
            </a:r>
            <a:r>
              <a:rPr lang="nb-NO" sz="1400" dirty="0" err="1" smtClean="0"/>
              <a:t>selected</a:t>
            </a:r>
            <a:r>
              <a:rPr lang="nb-NO" sz="1400" dirty="0" smtClean="0"/>
              <a:t> a </a:t>
            </a:r>
            <a:r>
              <a:rPr lang="nb-NO" sz="1400" dirty="0" err="1" smtClean="0"/>
              <a:t>meadow</a:t>
            </a:r>
            <a:r>
              <a:rPr lang="nb-NO" sz="1400" dirty="0" smtClean="0"/>
              <a:t> </a:t>
            </a:r>
            <a:r>
              <a:rPr lang="nb-NO" sz="1400" dirty="0" err="1" smtClean="0"/>
              <a:t>hay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good</a:t>
            </a:r>
            <a:r>
              <a:rPr lang="nb-NO" sz="1400" dirty="0" smtClean="0"/>
              <a:t> </a:t>
            </a:r>
            <a:r>
              <a:rPr lang="nb-NO" sz="1400" dirty="0" err="1" smtClean="0"/>
              <a:t>quality</a:t>
            </a:r>
            <a:r>
              <a:rPr lang="nb-NO" sz="1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6.25 kg </a:t>
            </a:r>
            <a:r>
              <a:rPr lang="nb-NO" sz="1400" dirty="0" err="1" smtClean="0"/>
              <a:t>hay</a:t>
            </a:r>
            <a:r>
              <a:rPr lang="nb-NO" sz="1400" dirty="0" smtClean="0"/>
              <a:t> </a:t>
            </a:r>
            <a:r>
              <a:rPr lang="nb-NO" sz="1400" dirty="0" err="1" smtClean="0"/>
              <a:t>will</a:t>
            </a:r>
            <a:r>
              <a:rPr lang="nb-NO" sz="1400" dirty="0" smtClean="0"/>
              <a:t> cover Mias </a:t>
            </a:r>
            <a:r>
              <a:rPr lang="nb-NO" sz="1400" dirty="0" err="1" smtClean="0"/>
              <a:t>energy</a:t>
            </a:r>
            <a:r>
              <a:rPr lang="nb-NO" sz="1400" dirty="0" smtClean="0"/>
              <a:t> </a:t>
            </a:r>
            <a:r>
              <a:rPr lang="nb-NO" sz="1400" dirty="0" err="1" smtClean="0"/>
              <a:t>demands</a:t>
            </a:r>
            <a:r>
              <a:rPr lang="nb-NO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This is </a:t>
            </a:r>
            <a:r>
              <a:rPr lang="nb-NO" sz="1400" dirty="0" err="1" smtClean="0"/>
              <a:t>equivalent</a:t>
            </a:r>
            <a:r>
              <a:rPr lang="nb-NO" sz="1400" dirty="0" smtClean="0"/>
              <a:t> to 1,2 kg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hay</a:t>
            </a:r>
            <a:r>
              <a:rPr lang="nb-NO" sz="1400" dirty="0" smtClean="0"/>
              <a:t> dry matter per 100 kg body </a:t>
            </a:r>
            <a:r>
              <a:rPr lang="nb-NO" sz="1400" dirty="0" err="1" smtClean="0"/>
              <a:t>weight</a:t>
            </a:r>
            <a:r>
              <a:rPr lang="nb-NO" sz="1400" dirty="0" smtClean="0"/>
              <a:t> for a </a:t>
            </a:r>
            <a:r>
              <a:rPr lang="nb-NO" sz="1400" dirty="0" err="1" smtClean="0"/>
              <a:t>hay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87% dry matter.</a:t>
            </a: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No </a:t>
            </a:r>
            <a:r>
              <a:rPr lang="nb-NO" sz="1400" dirty="0" err="1" smtClean="0"/>
              <a:t>extra</a:t>
            </a:r>
            <a:r>
              <a:rPr lang="nb-NO" sz="1400" dirty="0" smtClean="0"/>
              <a:t> </a:t>
            </a:r>
            <a:r>
              <a:rPr lang="nb-NO" sz="1400" dirty="0" err="1" smtClean="0"/>
              <a:t>concentrate</a:t>
            </a:r>
            <a:r>
              <a:rPr lang="nb-NO" sz="1400" dirty="0" smtClean="0"/>
              <a:t> is </a:t>
            </a:r>
            <a:r>
              <a:rPr lang="nb-NO" sz="1400" dirty="0" err="1" smtClean="0"/>
              <a:t>required</a:t>
            </a:r>
            <a:r>
              <a:rPr lang="nb-NO" sz="1400" dirty="0" smtClean="0"/>
              <a:t>, </a:t>
            </a:r>
            <a:r>
              <a:rPr lang="nb-NO" sz="1400" dirty="0" err="1" smtClean="0"/>
              <a:t>but</a:t>
            </a:r>
            <a:r>
              <a:rPr lang="nb-NO" sz="1400" dirty="0" smtClean="0"/>
              <a:t> a vitamin- and mineral mix is </a:t>
            </a:r>
            <a:r>
              <a:rPr lang="nb-NO" sz="1400" dirty="0" err="1" smtClean="0"/>
              <a:t>needed</a:t>
            </a:r>
            <a:r>
              <a:rPr lang="nb-NO" sz="1400" dirty="0" smtClean="0"/>
              <a:t> to </a:t>
            </a:r>
            <a:r>
              <a:rPr lang="nb-NO" sz="1400" dirty="0" err="1" smtClean="0"/>
              <a:t>balance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ration</a:t>
            </a:r>
            <a:r>
              <a:rPr lang="nb-NO" sz="1400" dirty="0" smtClean="0"/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9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59024" y="533400"/>
            <a:ext cx="771817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/>
              <a:t>A late cut hay with lower feed valueis selected as the roughage. </a:t>
            </a:r>
          </a:p>
          <a:p>
            <a:r>
              <a:rPr lang="nb-NO" sz="1600" dirty="0" smtClean="0"/>
              <a:t>This </a:t>
            </a:r>
            <a:r>
              <a:rPr lang="nb-NO" sz="1600" dirty="0" err="1" smtClean="0"/>
              <a:t>hay</a:t>
            </a:r>
            <a:r>
              <a:rPr lang="nb-NO" sz="1600" dirty="0" smtClean="0"/>
              <a:t> has a </a:t>
            </a:r>
            <a:r>
              <a:rPr lang="nb-NO" sz="1600" dirty="0" err="1" smtClean="0"/>
              <a:t>lower</a:t>
            </a:r>
            <a:r>
              <a:rPr lang="nb-NO" sz="1600" dirty="0" smtClean="0"/>
              <a:t> </a:t>
            </a:r>
            <a:r>
              <a:rPr lang="nb-NO" sz="1600" dirty="0" err="1" smtClean="0"/>
              <a:t>energy</a:t>
            </a:r>
            <a:r>
              <a:rPr lang="nb-NO" sz="1600" dirty="0" smtClean="0"/>
              <a:t> </a:t>
            </a:r>
            <a:r>
              <a:rPr lang="nb-NO" sz="1600" dirty="0" err="1" smtClean="0"/>
              <a:t>content</a:t>
            </a:r>
            <a:r>
              <a:rPr lang="nb-NO" sz="1600" dirty="0" smtClean="0"/>
              <a:t> </a:t>
            </a:r>
            <a:r>
              <a:rPr lang="nb-NO" sz="1600" dirty="0" err="1" smtClean="0"/>
              <a:t>than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last </a:t>
            </a:r>
            <a:r>
              <a:rPr lang="nb-NO" sz="1600" dirty="0" err="1" smtClean="0"/>
              <a:t>example</a:t>
            </a:r>
            <a:r>
              <a:rPr lang="nb-NO" sz="1600" dirty="0" smtClean="0"/>
              <a:t>. </a:t>
            </a:r>
          </a:p>
          <a:p>
            <a:endParaRPr lang="nb-NO" sz="1600" dirty="0" smtClean="0"/>
          </a:p>
          <a:p>
            <a:r>
              <a:rPr lang="nb-NO" sz="1600" dirty="0" smtClean="0"/>
              <a:t>Even when giving 8 kg of this hay, we need to supplement the ration with a balancer to meet the energy demands,. The </a:t>
            </a:r>
            <a:r>
              <a:rPr lang="nb-NO" sz="1600" dirty="0" err="1" smtClean="0"/>
              <a:t>upper</a:t>
            </a:r>
            <a:r>
              <a:rPr lang="nb-NO" sz="1600" dirty="0" smtClean="0"/>
              <a:t> limit for roughage </a:t>
            </a:r>
            <a:r>
              <a:rPr lang="nb-NO" sz="1600" dirty="0" err="1" smtClean="0"/>
              <a:t>will</a:t>
            </a:r>
            <a:r>
              <a:rPr lang="nb-NO" sz="1600" dirty="0" smtClean="0"/>
              <a:t> first </a:t>
            </a:r>
            <a:r>
              <a:rPr lang="nb-NO" sz="1600" dirty="0" err="1" smtClean="0"/>
              <a:t>reached</a:t>
            </a:r>
            <a:r>
              <a:rPr lang="nb-NO" sz="1600" dirty="0" smtClean="0"/>
              <a:t> at </a:t>
            </a:r>
            <a:r>
              <a:rPr lang="nb-NO" sz="1600" dirty="0" err="1" smtClean="0"/>
              <a:t>about</a:t>
            </a:r>
            <a:r>
              <a:rPr lang="nb-NO" sz="1600" dirty="0" smtClean="0"/>
              <a:t> 14 kg.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8840" y="2194828"/>
            <a:ext cx="8773640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6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57200" y="228600"/>
            <a:ext cx="8382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/>
              <a:t>In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example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</a:t>
            </a:r>
            <a:r>
              <a:rPr lang="nb-NO" sz="1600" dirty="0" err="1" smtClean="0"/>
              <a:t>selected</a:t>
            </a:r>
            <a:r>
              <a:rPr lang="nb-NO" sz="1600" dirty="0" smtClean="0"/>
              <a:t> Haylage from </a:t>
            </a:r>
            <a:r>
              <a:rPr lang="nb-NO" sz="1600" dirty="0" err="1" smtClean="0"/>
              <a:t>grass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medium </a:t>
            </a:r>
            <a:r>
              <a:rPr lang="nb-NO" sz="1600" dirty="0" err="1" smtClean="0"/>
              <a:t>quality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70% dry matter</a:t>
            </a:r>
          </a:p>
          <a:p>
            <a:r>
              <a:rPr lang="nb-NO" sz="1600" dirty="0" smtClean="0"/>
              <a:t>9.25 kg of haylage is required to cover the energy requirement, </a:t>
            </a:r>
          </a:p>
          <a:p>
            <a:r>
              <a:rPr lang="nb-NO" sz="1600" dirty="0" smtClean="0"/>
              <a:t>This is </a:t>
            </a:r>
            <a:r>
              <a:rPr lang="nb-NO" sz="1600" dirty="0" err="1" smtClean="0"/>
              <a:t>because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30%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feed</a:t>
            </a:r>
            <a:r>
              <a:rPr lang="nb-NO" sz="1600" dirty="0" smtClean="0"/>
              <a:t> </a:t>
            </a:r>
            <a:r>
              <a:rPr lang="nb-NO" sz="1600" dirty="0" err="1" smtClean="0"/>
              <a:t>weight</a:t>
            </a:r>
            <a:r>
              <a:rPr lang="nb-NO" sz="1600" dirty="0" smtClean="0"/>
              <a:t> is water. </a:t>
            </a:r>
            <a:endParaRPr lang="nb-NO" sz="1600" dirty="0"/>
          </a:p>
          <a:p>
            <a:r>
              <a:rPr lang="nb-NO" sz="1600" dirty="0" smtClean="0"/>
              <a:t>Mia </a:t>
            </a:r>
            <a:r>
              <a:rPr lang="nb-NO" sz="1600" dirty="0" err="1" smtClean="0"/>
              <a:t>gets</a:t>
            </a:r>
            <a:r>
              <a:rPr lang="nb-NO" sz="1600" dirty="0" smtClean="0"/>
              <a:t> 1.44 kg </a:t>
            </a:r>
            <a:r>
              <a:rPr lang="nb-NO" sz="1600" dirty="0" err="1" smtClean="0"/>
              <a:t>of</a:t>
            </a:r>
            <a:r>
              <a:rPr lang="nb-NO" sz="1600" dirty="0" smtClean="0"/>
              <a:t> roughage dry matter per 100 kg body </a:t>
            </a:r>
            <a:r>
              <a:rPr lang="nb-NO" sz="1600" dirty="0" err="1" smtClean="0"/>
              <a:t>weight</a:t>
            </a:r>
            <a:r>
              <a:rPr lang="nb-NO" sz="1600" dirty="0" smtClean="0"/>
              <a:t>, </a:t>
            </a:r>
            <a:r>
              <a:rPr lang="nb-NO" sz="1600" dirty="0" err="1" smtClean="0"/>
              <a:t>which</a:t>
            </a:r>
            <a:r>
              <a:rPr lang="nb-NO" sz="1600" dirty="0" smtClean="0"/>
              <a:t> is </a:t>
            </a:r>
            <a:r>
              <a:rPr lang="nb-NO" sz="1600" dirty="0" err="1" smtClean="0"/>
              <a:t>well</a:t>
            </a:r>
            <a:r>
              <a:rPr lang="nb-NO" sz="1600" dirty="0" smtClean="0"/>
              <a:t> </a:t>
            </a:r>
            <a:r>
              <a:rPr lang="nb-NO" sz="1600" dirty="0" err="1" smtClean="0"/>
              <a:t>above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1 kg limit. 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27531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84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916416" cy="360041"/>
          </a:xfrm>
        </p:spPr>
        <p:txBody>
          <a:bodyPr>
            <a:noAutofit/>
          </a:bodyPr>
          <a:lstStyle/>
          <a:p>
            <a:r>
              <a:rPr lang="en-US" sz="2400" dirty="0" smtClean="0"/>
              <a:t>Putting weight on a horse with worn teeth and poor appetite</a:t>
            </a:r>
            <a:endParaRPr lang="nb-N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43400"/>
            <a:ext cx="2705100" cy="16859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533400" y="121920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”Emma” has become a poor hay eater, and is now  more or less unable to eat hay.</a:t>
            </a:r>
          </a:p>
          <a:p>
            <a:endParaRPr lang="da-DK" dirty="0" smtClean="0"/>
          </a:p>
          <a:p>
            <a:r>
              <a:rPr lang="da-DK" dirty="0" smtClean="0"/>
              <a:t>She used to weigh 550 kg, but has over the last 3 years lost 100 kg of her body weight. She takes a little exercise every day (training level 5%). Her energy requirement at her present body weight is 66 MJ/d. </a:t>
            </a:r>
          </a:p>
          <a:p>
            <a:endParaRPr lang="da-DK" dirty="0"/>
          </a:p>
          <a:p>
            <a:r>
              <a:rPr lang="da-DK" dirty="0" smtClean="0"/>
              <a:t>If we can get her to eat to fill the energy requirement she would have when weighing 550 kg, she would eat 80 MJ/d. </a:t>
            </a:r>
          </a:p>
          <a:p>
            <a:endParaRPr lang="da-DK" dirty="0"/>
          </a:p>
          <a:p>
            <a:r>
              <a:rPr lang="da-DK" dirty="0" smtClean="0"/>
              <a:t>To put on 1 kg body weight, 16 to 20 MJ of energy is needed,</a:t>
            </a:r>
          </a:p>
          <a:p>
            <a:r>
              <a:rPr lang="da-DK" dirty="0" smtClean="0"/>
              <a:t>depending on the proportion of roughage in the ration. </a:t>
            </a:r>
          </a:p>
          <a:p>
            <a:r>
              <a:rPr lang="da-DK" dirty="0" smtClean="0"/>
              <a:t>An intake of some 20 extra MJ/d of energy for 3-4 months will</a:t>
            </a:r>
          </a:p>
          <a:p>
            <a:r>
              <a:rPr lang="da-DK" dirty="0"/>
              <a:t>b</a:t>
            </a:r>
            <a:r>
              <a:rPr lang="da-DK" dirty="0" smtClean="0"/>
              <a:t>e required to regain her previous body weight.  </a:t>
            </a:r>
          </a:p>
          <a:p>
            <a:endParaRPr lang="da-DK" dirty="0" smtClean="0"/>
          </a:p>
          <a:p>
            <a:r>
              <a:rPr lang="da-DK" dirty="0" smtClean="0"/>
              <a:t>A challenging situation!</a:t>
            </a:r>
          </a:p>
          <a:p>
            <a:endParaRPr lang="nb-NO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33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953343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nb-NO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657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2924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84784"/>
            <a:ext cx="29146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539551" y="188640"/>
            <a:ext cx="8186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Emmas body </a:t>
            </a:r>
            <a:r>
              <a:rPr lang="nb-NO" dirty="0" err="1" smtClean="0"/>
              <a:t>weight</a:t>
            </a:r>
            <a:r>
              <a:rPr lang="nb-NO" dirty="0" smtClean="0"/>
              <a:t> has </a:t>
            </a:r>
            <a:r>
              <a:rPr lang="nb-NO" dirty="0" err="1" smtClean="0"/>
              <a:t>declined</a:t>
            </a:r>
            <a:r>
              <a:rPr lang="nb-NO" dirty="0" smtClean="0"/>
              <a:t> by 100 kg from her «ideal </a:t>
            </a:r>
            <a:r>
              <a:rPr lang="nb-NO" dirty="0" err="1" smtClean="0"/>
              <a:t>weight</a:t>
            </a:r>
            <a:r>
              <a:rPr lang="nb-NO" dirty="0" smtClean="0"/>
              <a:t>» </a:t>
            </a:r>
            <a:r>
              <a:rPr lang="nb-NO" dirty="0" err="1" smtClean="0"/>
              <a:t>of</a:t>
            </a:r>
            <a:r>
              <a:rPr lang="nb-NO" dirty="0" smtClean="0"/>
              <a:t> 550 kg </a:t>
            </a:r>
          </a:p>
          <a:p>
            <a:pPr algn="ctr"/>
            <a:r>
              <a:rPr lang="nb-NO" dirty="0" smtClean="0"/>
              <a:t>during </a:t>
            </a:r>
            <a:r>
              <a:rPr lang="nb-NO" dirty="0" err="1" smtClean="0"/>
              <a:t>the</a:t>
            </a:r>
            <a:r>
              <a:rPr lang="nb-NO" dirty="0" smtClean="0"/>
              <a:t> last 3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810000" y="495300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slider</a:t>
            </a:r>
            <a:r>
              <a:rPr lang="nb-NO" dirty="0" smtClean="0"/>
              <a:t> to </a:t>
            </a:r>
            <a:r>
              <a:rPr lang="nb-NO" dirty="0" err="1" smtClean="0"/>
              <a:t>adjust</a:t>
            </a:r>
            <a:r>
              <a:rPr lang="nb-NO" dirty="0" smtClean="0"/>
              <a:t> </a:t>
            </a:r>
            <a:r>
              <a:rPr lang="nb-NO" dirty="0" err="1" smtClean="0"/>
              <a:t>energy</a:t>
            </a:r>
            <a:r>
              <a:rPr lang="nb-NO" dirty="0" smtClean="0"/>
              <a:t> </a:t>
            </a:r>
            <a:r>
              <a:rPr lang="nb-NO" dirty="0" err="1" smtClean="0"/>
              <a:t>without</a:t>
            </a:r>
            <a:r>
              <a:rPr lang="nb-NO" dirty="0" smtClean="0"/>
              <a:t> </a:t>
            </a:r>
            <a:r>
              <a:rPr lang="nb-NO" dirty="0" err="1" smtClean="0"/>
              <a:t>affecting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nutrient</a:t>
            </a:r>
            <a:r>
              <a:rPr lang="nb-NO" dirty="0" smtClean="0"/>
              <a:t> </a:t>
            </a:r>
            <a:r>
              <a:rPr lang="nb-NO" dirty="0" err="1" smtClean="0"/>
              <a:t>requirements</a:t>
            </a:r>
            <a:endParaRPr lang="nb-NO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8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728980" cy="17008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57200" y="7620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</a:t>
            </a:r>
            <a:r>
              <a:rPr lang="en-US" sz="2400" dirty="0" smtClean="0"/>
              <a:t>help clients calculate </a:t>
            </a:r>
            <a:r>
              <a:rPr lang="en-US" sz="2400" dirty="0"/>
              <a:t>feed rations for young horses, sport horses and all other types of </a:t>
            </a:r>
            <a:r>
              <a:rPr lang="en-US" sz="2400" dirty="0" smtClean="0"/>
              <a:t>horses, it is necessary for them to  understand </a:t>
            </a:r>
            <a:r>
              <a:rPr lang="en-US" sz="2400" dirty="0"/>
              <a:t>what the horse requires </a:t>
            </a:r>
            <a:r>
              <a:rPr lang="en-US" sz="2400" dirty="0" smtClean="0"/>
              <a:t>of energy </a:t>
            </a:r>
            <a:r>
              <a:rPr lang="en-US" sz="2400" dirty="0"/>
              <a:t>and nutrients "just to survive from day to day</a:t>
            </a:r>
            <a:r>
              <a:rPr lang="en-US" sz="2400" dirty="0" smtClean="0"/>
              <a:t>.“- maintenance </a:t>
            </a:r>
            <a:r>
              <a:rPr lang="en-US" sz="2400" dirty="0"/>
              <a:t>needs!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So you have confidence in the programme,</a:t>
            </a:r>
          </a:p>
          <a:p>
            <a:r>
              <a:rPr lang="en-US" sz="2400" dirty="0" smtClean="0"/>
              <a:t>this  handout provides background on: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How </a:t>
            </a:r>
            <a:r>
              <a:rPr lang="en-US" sz="2400" dirty="0"/>
              <a:t>maintenance requirements </a:t>
            </a:r>
            <a:r>
              <a:rPr lang="en-US" sz="2400" dirty="0" smtClean="0"/>
              <a:t>are calculated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A demo</a:t>
            </a:r>
            <a:r>
              <a:rPr lang="en-US" sz="2400" dirty="0"/>
              <a:t>: How to use PC-Horse to create a ration</a:t>
            </a:r>
            <a:br>
              <a:rPr lang="en-US" sz="2400" dirty="0"/>
            </a:br>
            <a:r>
              <a:rPr lang="en-US" sz="2400" dirty="0" smtClean="0"/>
              <a:t>- Practice</a:t>
            </a:r>
            <a:r>
              <a:rPr lang="en-US" sz="2400" dirty="0"/>
              <a:t>: Create rations to your own horse as </a:t>
            </a:r>
            <a:r>
              <a:rPr lang="en-US" sz="2400" dirty="0" smtClean="0"/>
              <a:t>a "maintenance </a:t>
            </a:r>
            <a:r>
              <a:rPr lang="en-US" sz="2400" dirty="0"/>
              <a:t>horse»</a:t>
            </a:r>
            <a:endParaRPr lang="nb-NO" sz="24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7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52400" y="228600"/>
            <a:ext cx="86868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/>
              <a:t>In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example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</a:t>
            </a:r>
            <a:r>
              <a:rPr lang="nb-NO" sz="1600" dirty="0" err="1" smtClean="0"/>
              <a:t>selected</a:t>
            </a:r>
            <a:r>
              <a:rPr lang="nb-NO" sz="1600" dirty="0" smtClean="0"/>
              <a:t> «High Fibre nuts» to </a:t>
            </a:r>
            <a:r>
              <a:rPr lang="nb-NO" sz="1600" dirty="0" err="1" smtClean="0"/>
              <a:t>provide</a:t>
            </a:r>
            <a:r>
              <a:rPr lang="nb-NO" sz="1600" dirty="0" smtClean="0"/>
              <a:t> </a:t>
            </a:r>
            <a:r>
              <a:rPr lang="nb-NO" sz="1600" dirty="0" err="1" smtClean="0"/>
              <a:t>structure</a:t>
            </a:r>
            <a:r>
              <a:rPr lang="nb-NO" sz="1600" dirty="0" smtClean="0"/>
              <a:t>, «</a:t>
            </a:r>
            <a:r>
              <a:rPr lang="nb-NO" sz="1600" dirty="0" err="1" smtClean="0"/>
              <a:t>Kwik</a:t>
            </a:r>
            <a:r>
              <a:rPr lang="nb-NO" sz="1600" dirty="0" smtClean="0"/>
              <a:t> </a:t>
            </a:r>
            <a:r>
              <a:rPr lang="nb-NO" sz="1600" dirty="0" err="1" smtClean="0"/>
              <a:t>beet</a:t>
            </a:r>
            <a:r>
              <a:rPr lang="nb-NO" sz="1600" dirty="0" smtClean="0"/>
              <a:t>» and «Alfalfa» at a rate </a:t>
            </a:r>
            <a:r>
              <a:rPr lang="nb-NO" sz="1600" dirty="0" err="1" smtClean="0"/>
              <a:t>of</a:t>
            </a:r>
            <a:r>
              <a:rPr lang="nb-NO" sz="1600" dirty="0" smtClean="0"/>
              <a:t> 0,6kg/100 kg BW </a:t>
            </a:r>
            <a:r>
              <a:rPr lang="nb-NO" sz="1600" dirty="0" err="1" smtClean="0"/>
              <a:t>plus</a:t>
            </a:r>
            <a:r>
              <a:rPr lang="nb-NO" sz="1600" dirty="0" smtClean="0"/>
              <a:t> «High fibre nuts» and 2dl </a:t>
            </a:r>
            <a:r>
              <a:rPr lang="nb-NO" sz="1600" dirty="0" err="1" smtClean="0"/>
              <a:t>soybean</a:t>
            </a:r>
            <a:r>
              <a:rPr lang="nb-NO" sz="1600" dirty="0" smtClean="0"/>
              <a:t> </a:t>
            </a:r>
            <a:r>
              <a:rPr lang="nb-NO" sz="1600" dirty="0" err="1" smtClean="0"/>
              <a:t>oil</a:t>
            </a:r>
            <a:r>
              <a:rPr lang="nb-NO" sz="1600" dirty="0" smtClean="0"/>
              <a:t>. More </a:t>
            </a:r>
            <a:r>
              <a:rPr lang="nb-NO" sz="1600" dirty="0" err="1" smtClean="0"/>
              <a:t>soybean</a:t>
            </a:r>
            <a:r>
              <a:rPr lang="nb-NO" sz="1600" dirty="0" smtClean="0"/>
              <a:t> </a:t>
            </a:r>
            <a:r>
              <a:rPr lang="nb-NO" sz="1600" dirty="0" err="1" smtClean="0"/>
              <a:t>oil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used </a:t>
            </a:r>
            <a:r>
              <a:rPr lang="nb-NO" sz="1600" dirty="0" err="1" smtClean="0"/>
              <a:t>safely</a:t>
            </a:r>
            <a:r>
              <a:rPr lang="nb-NO" sz="1600" dirty="0" smtClean="0"/>
              <a:t> to </a:t>
            </a:r>
            <a:r>
              <a:rPr lang="nb-NO" sz="1600" dirty="0" err="1" smtClean="0"/>
              <a:t>increase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energy</a:t>
            </a:r>
            <a:r>
              <a:rPr lang="nb-NO" sz="1600" dirty="0" smtClean="0"/>
              <a:t> </a:t>
            </a:r>
            <a:r>
              <a:rPr lang="nb-NO" sz="1600" dirty="0" err="1" smtClean="0"/>
              <a:t>desity</a:t>
            </a:r>
            <a:r>
              <a:rPr lang="nb-NO" sz="1600" dirty="0" smtClean="0"/>
              <a:t>.  A vitamin/mineral mix is </a:t>
            </a:r>
            <a:r>
              <a:rPr lang="nb-NO" sz="1600" dirty="0" err="1" smtClean="0"/>
              <a:t>required</a:t>
            </a:r>
            <a:r>
              <a:rPr lang="nb-NO" sz="1600" dirty="0" smtClean="0"/>
              <a:t>.</a:t>
            </a:r>
          </a:p>
          <a:p>
            <a:r>
              <a:rPr lang="nb-NO" sz="1600" dirty="0" err="1" smtClean="0"/>
              <a:t>Eating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ration</a:t>
            </a:r>
            <a:r>
              <a:rPr lang="nb-NO" sz="1600" dirty="0" smtClean="0"/>
              <a:t>, «Emma» </a:t>
            </a:r>
            <a:r>
              <a:rPr lang="nb-NO" sz="1600" dirty="0" err="1" smtClean="0"/>
              <a:t>should</a:t>
            </a:r>
            <a:r>
              <a:rPr lang="nb-NO" sz="1600" dirty="0" smtClean="0"/>
              <a:t> </a:t>
            </a:r>
            <a:r>
              <a:rPr lang="nb-NO" sz="1600" dirty="0" err="1" smtClean="0"/>
              <a:t>gain</a:t>
            </a:r>
            <a:r>
              <a:rPr lang="nb-NO" sz="1600" dirty="0" smtClean="0"/>
              <a:t> </a:t>
            </a:r>
            <a:r>
              <a:rPr lang="nb-NO" sz="1600" dirty="0" err="1" smtClean="0"/>
              <a:t>about</a:t>
            </a:r>
            <a:r>
              <a:rPr lang="nb-NO" sz="1600" dirty="0" smtClean="0"/>
              <a:t> 1 kg/d, and </a:t>
            </a:r>
            <a:r>
              <a:rPr lang="nb-NO" sz="1600" dirty="0" err="1" smtClean="0"/>
              <a:t>needs</a:t>
            </a:r>
            <a:r>
              <a:rPr lang="nb-NO" sz="1600" dirty="0" smtClean="0"/>
              <a:t> 100 to 150 </a:t>
            </a:r>
            <a:r>
              <a:rPr lang="nb-NO" sz="1600" dirty="0" err="1" smtClean="0"/>
              <a:t>days</a:t>
            </a:r>
            <a:r>
              <a:rPr lang="nb-NO" sz="1600" dirty="0" smtClean="0"/>
              <a:t> to </a:t>
            </a:r>
            <a:r>
              <a:rPr lang="nb-NO" sz="1600" dirty="0" err="1" smtClean="0"/>
              <a:t>put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weight</a:t>
            </a:r>
            <a:r>
              <a:rPr lang="nb-NO" sz="1600" dirty="0" smtClean="0"/>
              <a:t>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27530" cy="517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60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Create </a:t>
            </a:r>
            <a:r>
              <a:rPr lang="en-US" sz="2400" dirty="0"/>
              <a:t>rations </a:t>
            </a:r>
            <a:r>
              <a:rPr lang="en-US" sz="2400" dirty="0" smtClean="0"/>
              <a:t>for your client’s </a:t>
            </a:r>
            <a:r>
              <a:rPr lang="en-US" sz="2400" dirty="0"/>
              <a:t>horse as a</a:t>
            </a:r>
            <a:br>
              <a:rPr lang="en-US" sz="2400" dirty="0"/>
            </a:br>
            <a:r>
              <a:rPr lang="en-US" sz="2400" dirty="0"/>
              <a:t> "maintenance horse»</a:t>
            </a:r>
            <a:endParaRPr lang="nb-N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2705100" cy="16859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457200" y="1524000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Weigh the horse on a scale, - or use PC-Horse to calculate the weight from the chest girth (chest circumference in cm).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Use their roughage. If you do not have a proper feed analysis, you  should as a minimum make a simple estimate  of the dry matter content if you feed haylage.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If the horse is active, you can define it as «In training»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How </a:t>
            </a:r>
            <a:r>
              <a:rPr lang="nb-NO" sz="2400" dirty="0" err="1" smtClean="0"/>
              <a:t>does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ration</a:t>
            </a:r>
            <a:r>
              <a:rPr lang="nb-NO" sz="2400" dirty="0" smtClean="0"/>
              <a:t> </a:t>
            </a:r>
            <a:r>
              <a:rPr lang="nb-NO" sz="2400" dirty="0" err="1" smtClean="0"/>
              <a:t>fit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amounts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feed</a:t>
            </a:r>
            <a:r>
              <a:rPr lang="nb-NO" sz="2400" dirty="0" smtClean="0"/>
              <a:t> </a:t>
            </a:r>
            <a:r>
              <a:rPr lang="nb-NO" sz="2400" dirty="0" err="1" smtClean="0"/>
              <a:t>they</a:t>
            </a:r>
            <a:r>
              <a:rPr lang="nb-NO" sz="2400" dirty="0" smtClean="0"/>
              <a:t> </a:t>
            </a:r>
            <a:r>
              <a:rPr lang="nb-NO" sz="2400" dirty="0" err="1" smtClean="0"/>
              <a:t>give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a </a:t>
            </a:r>
            <a:r>
              <a:rPr lang="nb-NO" sz="2400" dirty="0" err="1" smtClean="0"/>
              <a:t>daily</a:t>
            </a:r>
            <a:r>
              <a:rPr lang="nb-NO" sz="2400" dirty="0" smtClean="0"/>
              <a:t> basis?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48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Background info on: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64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term "</a:t>
            </a:r>
            <a:r>
              <a:rPr lang="en-US" sz="2400" dirty="0" smtClean="0"/>
              <a:t>maintenance“</a:t>
            </a:r>
          </a:p>
          <a:p>
            <a:r>
              <a:rPr lang="en-US" sz="2400" dirty="0" smtClean="0"/>
              <a:t>Calculation of </a:t>
            </a:r>
            <a:r>
              <a:rPr lang="en-US" sz="2400" dirty="0"/>
              <a:t>the maintenance requirement for energy and protein </a:t>
            </a:r>
            <a:r>
              <a:rPr lang="en-US" sz="2400" dirty="0" smtClean="0"/>
              <a:t>in </a:t>
            </a:r>
            <a:r>
              <a:rPr lang="en-US" sz="2400" dirty="0"/>
              <a:t>horses of different type and </a:t>
            </a:r>
            <a:r>
              <a:rPr lang="en-US" sz="2400" dirty="0" smtClean="0"/>
              <a:t>gender.</a:t>
            </a:r>
          </a:p>
          <a:p>
            <a:r>
              <a:rPr lang="en-US" sz="2400" dirty="0" smtClean="0"/>
              <a:t>feed </a:t>
            </a:r>
            <a:r>
              <a:rPr lang="en-US" sz="2400" dirty="0"/>
              <a:t>rations for horses at </a:t>
            </a:r>
            <a:r>
              <a:rPr lang="en-US" sz="2400" dirty="0" smtClean="0"/>
              <a:t>maintenance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use of different qualities of forage for horses at </a:t>
            </a:r>
            <a:r>
              <a:rPr lang="en-US" sz="2400" dirty="0" smtClean="0"/>
              <a:t>maintenance</a:t>
            </a:r>
          </a:p>
          <a:p>
            <a:r>
              <a:rPr lang="en-US" sz="2400" dirty="0" smtClean="0"/>
              <a:t>Supplementation of  a roughage-based ration with concentrates </a:t>
            </a:r>
            <a:r>
              <a:rPr lang="en-US" sz="2400" dirty="0"/>
              <a:t>or </a:t>
            </a:r>
            <a:r>
              <a:rPr lang="en-US" sz="2400" dirty="0" smtClean="0"/>
              <a:t>mineral and vitamin supplements </a:t>
            </a:r>
            <a:r>
              <a:rPr lang="en-US" sz="2400" dirty="0"/>
              <a:t>to </a:t>
            </a:r>
            <a:r>
              <a:rPr lang="en-US" sz="2400" dirty="0" smtClean="0"/>
              <a:t>cover the </a:t>
            </a:r>
            <a:r>
              <a:rPr lang="en-US" sz="2400" dirty="0"/>
              <a:t>horse's nutritional </a:t>
            </a:r>
            <a:r>
              <a:rPr lang="en-US" sz="2400" dirty="0" smtClean="0"/>
              <a:t>needs</a:t>
            </a:r>
            <a:endParaRPr lang="nb-NO" sz="24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72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Units for </a:t>
            </a:r>
            <a:r>
              <a:rPr lang="nb-NO" dirty="0" err="1" smtClean="0"/>
              <a:t>energy</a:t>
            </a:r>
            <a:r>
              <a:rPr lang="nb-NO" dirty="0" smtClean="0"/>
              <a:t> and protein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705100" cy="1685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609600" y="160020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the UK and Ireland  the unit for energy is Megajoules (MJ) of digestible energy. </a:t>
            </a:r>
            <a:r>
              <a:rPr lang="en-US" sz="2400" dirty="0" smtClean="0"/>
              <a:t>Other </a:t>
            </a:r>
            <a:r>
              <a:rPr lang="en-US" sz="2400" dirty="0"/>
              <a:t>countries </a:t>
            </a:r>
            <a:r>
              <a:rPr lang="en-US" sz="2400" dirty="0" smtClean="0"/>
              <a:t>use Megacalories </a:t>
            </a:r>
            <a:r>
              <a:rPr lang="en-US" sz="2400" dirty="0"/>
              <a:t>(</a:t>
            </a:r>
            <a:r>
              <a:rPr lang="en-US" sz="2400" dirty="0" err="1" smtClean="0"/>
              <a:t>MCal</a:t>
            </a:r>
            <a:r>
              <a:rPr lang="en-US" sz="2400" dirty="0" smtClean="0"/>
              <a:t>) or Feed Units for horses.  1MCal = 4.185MJ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In </a:t>
            </a:r>
            <a:r>
              <a:rPr lang="en-US" sz="2400" b="1" dirty="0" smtClean="0"/>
              <a:t>the UK and Ireland, “Crude protein” is the </a:t>
            </a:r>
            <a:r>
              <a:rPr lang="en-US" sz="2400" b="1" dirty="0"/>
              <a:t>unit </a:t>
            </a:r>
            <a:r>
              <a:rPr lang="en-US" sz="2400" b="1" dirty="0" smtClean="0"/>
              <a:t>for protein.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In other countries </a:t>
            </a:r>
            <a:r>
              <a:rPr lang="en-US" sz="2400" dirty="0" smtClean="0"/>
              <a:t>“Digestible crude protein” is </a:t>
            </a:r>
            <a:r>
              <a:rPr lang="en-US" sz="2400" dirty="0"/>
              <a:t>used.</a:t>
            </a:r>
            <a:endParaRPr lang="nb-NO" sz="2400" dirty="0"/>
          </a:p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60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What </a:t>
            </a:r>
            <a:r>
              <a:rPr lang="en-US" sz="3200" dirty="0" smtClean="0"/>
              <a:t>does “maintenance requirement” mean?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96044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With maintenance requirement we </a:t>
            </a:r>
            <a:r>
              <a:rPr lang="en-US" sz="2000" dirty="0"/>
              <a:t>mean </a:t>
            </a:r>
            <a:r>
              <a:rPr lang="en-US" sz="2000" dirty="0" smtClean="0"/>
              <a:t>the nutritional </a:t>
            </a:r>
            <a:r>
              <a:rPr lang="en-US" sz="2000" dirty="0"/>
              <a:t>needs of an adult horse that does not perform any kind of work or </a:t>
            </a:r>
            <a:r>
              <a:rPr lang="en-US" sz="2000" dirty="0" smtClean="0"/>
              <a:t>training, and are neither pregnant nor producing milk.</a:t>
            </a:r>
          </a:p>
          <a:p>
            <a:r>
              <a:rPr lang="en-US" sz="2000" dirty="0" smtClean="0"/>
              <a:t>The maintenance </a:t>
            </a:r>
            <a:r>
              <a:rPr lang="en-US" sz="2000" dirty="0"/>
              <a:t>requirement is calculated from the horse's body weight, breed / type and </a:t>
            </a:r>
            <a:r>
              <a:rPr lang="en-US" sz="2000" dirty="0" smtClean="0"/>
              <a:t>gender. Use a weightape to obtain the horse’s bodyweight</a:t>
            </a:r>
          </a:p>
          <a:p>
            <a:r>
              <a:rPr lang="en-US" sz="2000" dirty="0" smtClean="0"/>
              <a:t>Breed </a:t>
            </a:r>
            <a:r>
              <a:rPr lang="en-US" sz="2000" dirty="0"/>
              <a:t>/ type. Certain types of </a:t>
            </a:r>
            <a:r>
              <a:rPr lang="en-US" sz="2000" dirty="0" smtClean="0"/>
              <a:t>horse, ponies </a:t>
            </a:r>
            <a:r>
              <a:rPr lang="en-US" sz="2000" dirty="0"/>
              <a:t>and </a:t>
            </a:r>
            <a:r>
              <a:rPr lang="en-US" sz="2000" dirty="0" smtClean="0"/>
              <a:t>cold-bloods, have </a:t>
            </a:r>
            <a:r>
              <a:rPr lang="en-US" sz="2000" dirty="0"/>
              <a:t>a calmer disposition and therefore need </a:t>
            </a:r>
            <a:r>
              <a:rPr lang="en-US" sz="2000" dirty="0" smtClean="0"/>
              <a:t>somewhat </a:t>
            </a:r>
            <a:r>
              <a:rPr lang="en-US" sz="2000" dirty="0"/>
              <a:t>less </a:t>
            </a:r>
            <a:r>
              <a:rPr lang="en-US" sz="2000" dirty="0" smtClean="0"/>
              <a:t>energy than the more noble horses. Remember </a:t>
            </a:r>
            <a:r>
              <a:rPr lang="en-US" sz="2000" dirty="0"/>
              <a:t>that there may be significant variations between horses </a:t>
            </a:r>
            <a:r>
              <a:rPr lang="en-US" sz="2000" dirty="0" smtClean="0"/>
              <a:t>within a particular breed.</a:t>
            </a:r>
          </a:p>
          <a:p>
            <a:r>
              <a:rPr lang="en-US" sz="2000" dirty="0" smtClean="0"/>
              <a:t>Sex</a:t>
            </a:r>
            <a:r>
              <a:rPr lang="en-US" sz="2000" dirty="0"/>
              <a:t>. Stallions </a:t>
            </a:r>
            <a:r>
              <a:rPr lang="en-US" sz="2000" dirty="0" smtClean="0"/>
              <a:t>have </a:t>
            </a:r>
            <a:r>
              <a:rPr lang="en-US" sz="2000" dirty="0"/>
              <a:t>a higher maintenance requirements </a:t>
            </a:r>
            <a:r>
              <a:rPr lang="en-US" sz="2000" dirty="0" smtClean="0"/>
              <a:t>for energy and protein than </a:t>
            </a:r>
            <a:r>
              <a:rPr lang="en-US" sz="2000" dirty="0"/>
              <a:t>mares and </a:t>
            </a:r>
            <a:r>
              <a:rPr lang="en-US" sz="2000" dirty="0" smtClean="0"/>
              <a:t>geldings (Usually 10% higher requirement).</a:t>
            </a:r>
          </a:p>
          <a:p>
            <a:r>
              <a:rPr lang="en-US" sz="2000" dirty="0" smtClean="0"/>
              <a:t>Nutritional requirements based on NRC Recommendations for horses (2007).</a:t>
            </a:r>
            <a:endParaRPr lang="nb-NO" sz="24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26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920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maintenance energy </a:t>
            </a:r>
            <a:r>
              <a:rPr lang="en-US" sz="3600" dirty="0" smtClean="0"/>
              <a:t>requirement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 smtClean="0"/>
              <a:t>The energy requirement is given as Megajoules of Digestible energy, and must be covered by the feeds included in the ration</a:t>
            </a:r>
          </a:p>
          <a:p>
            <a:pPr marL="0" indent="0">
              <a:buNone/>
            </a:pPr>
            <a:endParaRPr lang="nb-NO" sz="2000" dirty="0" smtClean="0"/>
          </a:p>
          <a:p>
            <a:pPr lvl="1"/>
            <a:r>
              <a:rPr lang="en-US" sz="2000" dirty="0"/>
              <a:t>Most grain and feed mixtures has an energy content of 10-12 MJ per kg of </a:t>
            </a:r>
            <a:r>
              <a:rPr lang="en-US" sz="2000" dirty="0" smtClean="0"/>
              <a:t>feed.</a:t>
            </a:r>
          </a:p>
          <a:p>
            <a:pPr lvl="1"/>
            <a:r>
              <a:rPr lang="en-US" sz="2000" dirty="0" smtClean="0"/>
              <a:t>Hay</a:t>
            </a:r>
            <a:r>
              <a:rPr lang="en-US" sz="2000" dirty="0"/>
              <a:t>, haylage, grass and straw are roughage feeds with less digestible energy per </a:t>
            </a:r>
            <a:r>
              <a:rPr lang="en-US" sz="2000" dirty="0" smtClean="0"/>
              <a:t>kg.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/>
              <a:t>we compare the energy content of </a:t>
            </a:r>
            <a:r>
              <a:rPr lang="en-US" sz="2000" dirty="0" smtClean="0"/>
              <a:t>roughages it </a:t>
            </a:r>
            <a:r>
              <a:rPr lang="en-US" sz="2000" dirty="0"/>
              <a:t>is important </a:t>
            </a:r>
            <a:r>
              <a:rPr lang="en-US" sz="2000" dirty="0" smtClean="0"/>
              <a:t>to compare on a per </a:t>
            </a:r>
            <a:r>
              <a:rPr lang="en-US" sz="2000" dirty="0"/>
              <a:t>kg dry matter </a:t>
            </a:r>
            <a:r>
              <a:rPr lang="en-US" sz="2000" dirty="0" smtClean="0"/>
              <a:t>basis (i.e. </a:t>
            </a:r>
            <a:r>
              <a:rPr lang="en-US" sz="2000" dirty="0"/>
              <a:t>per kg </a:t>
            </a:r>
            <a:r>
              <a:rPr lang="en-US" sz="2000" dirty="0" smtClean="0"/>
              <a:t>of dry </a:t>
            </a:r>
            <a:r>
              <a:rPr lang="en-US" sz="2000" dirty="0"/>
              <a:t>feed). This is because the water content of </a:t>
            </a:r>
            <a:r>
              <a:rPr lang="en-US" sz="2000" dirty="0" smtClean="0"/>
              <a:t>haylage and </a:t>
            </a:r>
            <a:r>
              <a:rPr lang="en-US" sz="2000" dirty="0"/>
              <a:t>grass can vary </a:t>
            </a:r>
            <a:r>
              <a:rPr lang="en-US" sz="2000" dirty="0" smtClean="0"/>
              <a:t>widely.</a:t>
            </a:r>
          </a:p>
          <a:p>
            <a:pPr lvl="1"/>
            <a:r>
              <a:rPr lang="en-US" sz="2000" dirty="0" smtClean="0"/>
              <a:t>Typical </a:t>
            </a:r>
            <a:r>
              <a:rPr lang="en-US" sz="2000" dirty="0"/>
              <a:t>energy content of </a:t>
            </a:r>
            <a:r>
              <a:rPr lang="en-US" sz="2000" dirty="0" smtClean="0"/>
              <a:t>forages </a:t>
            </a:r>
            <a:r>
              <a:rPr lang="en-US" sz="2000" dirty="0"/>
              <a:t>(excluding straw) will be 7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10 MJ </a:t>
            </a:r>
            <a:r>
              <a:rPr lang="en-US" sz="2000" dirty="0"/>
              <a:t>per kg dry </a:t>
            </a:r>
            <a:r>
              <a:rPr lang="en-US" sz="2000" dirty="0" smtClean="0"/>
              <a:t>matter, variation, however, is large.</a:t>
            </a:r>
          </a:p>
          <a:p>
            <a:pPr lvl="1"/>
            <a:r>
              <a:rPr lang="en-US" sz="2000" dirty="0" smtClean="0"/>
              <a:t>If you have a roughage analysis from a laboratory, you should observe that energy content is usually given both for the feed sample, and on a dry matter content basis. The two numbers may be very different!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nb-NO" sz="2000" dirty="0" smtClean="0"/>
          </a:p>
          <a:p>
            <a:pPr lvl="1"/>
            <a:endParaRPr lang="nb-NO" sz="1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136904" cy="107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14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nb-NO" sz="3600" dirty="0" smtClean="0">
                <a:solidFill>
                  <a:prstClr val="black"/>
                </a:solidFill>
              </a:rPr>
              <a:t>How is </a:t>
            </a:r>
            <a:r>
              <a:rPr lang="nb-NO" sz="3600" dirty="0" err="1" smtClean="0">
                <a:solidFill>
                  <a:prstClr val="black"/>
                </a:solidFill>
              </a:rPr>
              <a:t>the</a:t>
            </a:r>
            <a:r>
              <a:rPr lang="nb-NO" sz="3600" dirty="0" smtClean="0">
                <a:solidFill>
                  <a:prstClr val="black"/>
                </a:solidFill>
              </a:rPr>
              <a:t> </a:t>
            </a:r>
            <a:r>
              <a:rPr lang="nb-NO" sz="3600" dirty="0" err="1" smtClean="0">
                <a:solidFill>
                  <a:prstClr val="black"/>
                </a:solidFill>
              </a:rPr>
              <a:t>energy</a:t>
            </a:r>
            <a:r>
              <a:rPr lang="nb-NO" sz="3600" dirty="0" smtClean="0">
                <a:solidFill>
                  <a:prstClr val="black"/>
                </a:solidFill>
              </a:rPr>
              <a:t> </a:t>
            </a:r>
            <a:r>
              <a:rPr lang="nb-NO" sz="3600" dirty="0" err="1" smtClean="0">
                <a:solidFill>
                  <a:prstClr val="black"/>
                </a:solidFill>
              </a:rPr>
              <a:t>requirement</a:t>
            </a:r>
            <a:r>
              <a:rPr lang="nb-NO" sz="3600" dirty="0" smtClean="0">
                <a:solidFill>
                  <a:prstClr val="black"/>
                </a:solidFill>
              </a:rPr>
              <a:t> </a:t>
            </a:r>
            <a:r>
              <a:rPr lang="nb-NO" sz="3600" dirty="0" err="1" smtClean="0">
                <a:solidFill>
                  <a:prstClr val="black"/>
                </a:solidFill>
              </a:rPr>
              <a:t>calculated</a:t>
            </a:r>
            <a:r>
              <a:rPr lang="nb-NO" sz="3600" dirty="0" smtClean="0">
                <a:solidFill>
                  <a:prstClr val="black"/>
                </a:solidFill>
              </a:rPr>
              <a:t>?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76464"/>
          </a:xfrm>
        </p:spPr>
        <p:txBody>
          <a:bodyPr>
            <a:normAutofit/>
          </a:bodyPr>
          <a:lstStyle/>
          <a:p>
            <a:r>
              <a:rPr lang="nb-NO" sz="2000" dirty="0" err="1" smtClean="0"/>
              <a:t>Maintenance</a:t>
            </a:r>
            <a:r>
              <a:rPr lang="nb-NO" sz="2000" dirty="0" smtClean="0"/>
              <a:t>  </a:t>
            </a:r>
            <a:r>
              <a:rPr lang="nb-NO" sz="2000" dirty="0" err="1" smtClean="0"/>
              <a:t>energy</a:t>
            </a:r>
            <a:r>
              <a:rPr lang="nb-NO" sz="2000" dirty="0" smtClean="0"/>
              <a:t> </a:t>
            </a:r>
            <a:r>
              <a:rPr lang="nb-NO" sz="2000" dirty="0" err="1" smtClean="0"/>
              <a:t>requirements</a:t>
            </a:r>
            <a:r>
              <a:rPr lang="nb-NO" sz="2000" dirty="0" smtClean="0"/>
              <a:t> for mares and </a:t>
            </a:r>
            <a:r>
              <a:rPr lang="nb-NO" sz="2000" dirty="0" err="1" smtClean="0"/>
              <a:t>geldings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calculated</a:t>
            </a:r>
            <a:r>
              <a:rPr lang="nb-NO" sz="2000" dirty="0" smtClean="0"/>
              <a:t> as:</a:t>
            </a:r>
          </a:p>
          <a:p>
            <a:endParaRPr lang="nb-NO" sz="2000" dirty="0" smtClean="0"/>
          </a:p>
          <a:p>
            <a:pPr lvl="1"/>
            <a:r>
              <a:rPr lang="en-US" sz="2000" dirty="0" smtClean="0"/>
              <a:t>14 MJ Digestible energy </a:t>
            </a:r>
            <a:r>
              <a:rPr lang="en-US" sz="2000" dirty="0"/>
              <a:t>per 100 kg body </a:t>
            </a:r>
            <a:r>
              <a:rPr lang="en-US" sz="2000" dirty="0" smtClean="0"/>
              <a:t>weight to warm-blooded horses.</a:t>
            </a:r>
          </a:p>
          <a:p>
            <a:pPr lvl="1"/>
            <a:r>
              <a:rPr lang="en-US" sz="2000" dirty="0" smtClean="0"/>
              <a:t>Thoroughbreds will get a 10% increase in the estimated </a:t>
            </a:r>
            <a:r>
              <a:rPr lang="en-US" sz="2000" dirty="0"/>
              <a:t>maintenance requirements </a:t>
            </a:r>
            <a:r>
              <a:rPr lang="en-US" sz="2000" dirty="0" smtClean="0"/>
              <a:t>to 15.2 and ponies and cold-blooded a reduction of 10% to 12.7 MJ per 100 kg body weight. 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stallions </a:t>
            </a:r>
            <a:r>
              <a:rPr lang="en-US" sz="2000" dirty="0" smtClean="0"/>
              <a:t>an additional 10% extra is given.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It should be observed that these figures are standard calculations. You should always take </a:t>
            </a:r>
            <a:r>
              <a:rPr lang="en-US" sz="2000" dirty="0"/>
              <a:t>into account that there are differences </a:t>
            </a:r>
            <a:r>
              <a:rPr lang="en-US" sz="2000" dirty="0" smtClean="0"/>
              <a:t>among individuals </a:t>
            </a:r>
            <a:r>
              <a:rPr lang="en-US" sz="2000" dirty="0"/>
              <a:t>even within the same </a:t>
            </a:r>
            <a:r>
              <a:rPr lang="en-US" sz="2000" dirty="0" smtClean="0"/>
              <a:t>breed/blood-type </a:t>
            </a:r>
            <a:r>
              <a:rPr lang="en-US" sz="2000" dirty="0"/>
              <a:t>and </a:t>
            </a:r>
            <a:r>
              <a:rPr lang="en-US" sz="2000" dirty="0" smtClean="0"/>
              <a:t>gender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endParaRPr lang="nb-NO" sz="2000" dirty="0" smtClean="0">
              <a:solidFill>
                <a:srgbClr val="FF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56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/>
              <a:t>How is </a:t>
            </a:r>
            <a:r>
              <a:rPr lang="nb-NO" sz="3200" dirty="0" err="1" smtClean="0"/>
              <a:t>the</a:t>
            </a:r>
            <a:r>
              <a:rPr lang="nb-NO" sz="3200" dirty="0" smtClean="0"/>
              <a:t> </a:t>
            </a:r>
            <a:r>
              <a:rPr lang="nb-NO" sz="3200" dirty="0" err="1" smtClean="0"/>
              <a:t>requirement</a:t>
            </a:r>
            <a:r>
              <a:rPr lang="nb-NO" sz="3200" dirty="0" smtClean="0"/>
              <a:t> for protein </a:t>
            </a:r>
            <a:r>
              <a:rPr lang="nb-NO" sz="3200" dirty="0" err="1" smtClean="0"/>
              <a:t>calculated</a:t>
            </a:r>
            <a:r>
              <a:rPr lang="nb-NO" sz="3200" dirty="0" smtClean="0"/>
              <a:t> at </a:t>
            </a:r>
            <a:r>
              <a:rPr lang="nb-NO" sz="3200" dirty="0" err="1" smtClean="0"/>
              <a:t>maintenance</a:t>
            </a:r>
            <a:r>
              <a:rPr lang="nb-NO" sz="3200" dirty="0" smtClean="0"/>
              <a:t>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nb-NO" sz="2000" dirty="0" smtClean="0"/>
              <a:t>The </a:t>
            </a:r>
            <a:r>
              <a:rPr lang="nb-NO" sz="2000" dirty="0" err="1" smtClean="0"/>
              <a:t>maintenance</a:t>
            </a:r>
            <a:r>
              <a:rPr lang="nb-NO" sz="2000" dirty="0" smtClean="0"/>
              <a:t> </a:t>
            </a:r>
            <a:r>
              <a:rPr lang="nb-NO" sz="2000" dirty="0" err="1" smtClean="0"/>
              <a:t>requirement</a:t>
            </a:r>
            <a:r>
              <a:rPr lang="nb-NO" sz="2000" dirty="0" smtClean="0"/>
              <a:t> for </a:t>
            </a:r>
            <a:r>
              <a:rPr lang="nb-NO" sz="2000" dirty="0" err="1" smtClean="0"/>
              <a:t>crude</a:t>
            </a:r>
            <a:r>
              <a:rPr lang="nb-NO" sz="2000" dirty="0" smtClean="0"/>
              <a:t> protein is </a:t>
            </a:r>
            <a:r>
              <a:rPr lang="nb-NO" sz="2000" dirty="0" err="1" smtClean="0"/>
              <a:t>calculated</a:t>
            </a:r>
            <a:r>
              <a:rPr lang="nb-NO" sz="2000" dirty="0" smtClean="0"/>
              <a:t> as</a:t>
            </a:r>
          </a:p>
          <a:p>
            <a:pPr lvl="1"/>
            <a:r>
              <a:rPr lang="nb-NO" b="1" dirty="0" smtClean="0"/>
              <a:t>9 g </a:t>
            </a:r>
            <a:r>
              <a:rPr lang="nb-NO" b="1" dirty="0" err="1" smtClean="0"/>
              <a:t>crude</a:t>
            </a:r>
            <a:r>
              <a:rPr lang="nb-NO" b="1" dirty="0" smtClean="0"/>
              <a:t> protein per MJ </a:t>
            </a:r>
            <a:r>
              <a:rPr lang="nb-NO" b="1" dirty="0" err="1" smtClean="0"/>
              <a:t>energy</a:t>
            </a:r>
            <a:endParaRPr lang="nb-NO" b="1" dirty="0" smtClean="0"/>
          </a:p>
          <a:p>
            <a:r>
              <a:rPr lang="nb-NO" sz="2000" dirty="0" err="1" smtClean="0"/>
              <a:t>We</a:t>
            </a:r>
            <a:r>
              <a:rPr lang="nb-NO" sz="2000" dirty="0" smtClean="0"/>
              <a:t> must </a:t>
            </a:r>
            <a:r>
              <a:rPr lang="nb-NO" sz="2000" dirty="0" err="1" smtClean="0"/>
              <a:t>therefore</a:t>
            </a:r>
            <a:r>
              <a:rPr lang="nb-NO" sz="2000" dirty="0" smtClean="0"/>
              <a:t> </a:t>
            </a:r>
            <a:r>
              <a:rPr lang="nb-NO" sz="2000" dirty="0" err="1" smtClean="0"/>
              <a:t>estimate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energy</a:t>
            </a:r>
            <a:r>
              <a:rPr lang="nb-NO" sz="2000" dirty="0" smtClean="0"/>
              <a:t> </a:t>
            </a:r>
            <a:r>
              <a:rPr lang="nb-NO" sz="2000" dirty="0" err="1" smtClean="0"/>
              <a:t>requirement</a:t>
            </a:r>
            <a:r>
              <a:rPr lang="nb-NO" sz="2000" dirty="0" smtClean="0"/>
              <a:t> at </a:t>
            </a:r>
            <a:r>
              <a:rPr lang="nb-NO" sz="2000" dirty="0" err="1" smtClean="0"/>
              <a:t>maintenance</a:t>
            </a:r>
            <a:r>
              <a:rPr lang="nb-NO" sz="2000" dirty="0" smtClean="0"/>
              <a:t>, and </a:t>
            </a:r>
            <a:r>
              <a:rPr lang="nb-NO" sz="2000" dirty="0" err="1" smtClean="0"/>
              <a:t>multiply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number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MJ </a:t>
            </a:r>
            <a:r>
              <a:rPr lang="nb-NO" sz="2000" dirty="0" err="1" smtClean="0"/>
              <a:t>with</a:t>
            </a:r>
            <a:r>
              <a:rPr lang="nb-NO" sz="2000" dirty="0" smtClean="0"/>
              <a:t> 9 grams, as </a:t>
            </a:r>
            <a:r>
              <a:rPr lang="nb-NO" sz="2000" dirty="0" err="1" smtClean="0"/>
              <a:t>shown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following</a:t>
            </a:r>
            <a:r>
              <a:rPr lang="nb-NO" sz="2000" dirty="0" smtClean="0"/>
              <a:t>: </a:t>
            </a:r>
          </a:p>
          <a:p>
            <a:r>
              <a:rPr lang="nb-NO" sz="2000" dirty="0" smtClean="0"/>
              <a:t>An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: An Anglo-</a:t>
            </a:r>
            <a:r>
              <a:rPr lang="nb-NO" sz="2000" dirty="0" err="1" smtClean="0"/>
              <a:t>Arab</a:t>
            </a:r>
            <a:r>
              <a:rPr lang="nb-NO" sz="2000" dirty="0" smtClean="0"/>
              <a:t> mare (</a:t>
            </a:r>
            <a:r>
              <a:rPr lang="nb-NO" sz="2000" dirty="0" err="1" smtClean="0"/>
              <a:t>warmblood</a:t>
            </a:r>
            <a:r>
              <a:rPr lang="nb-NO" sz="2000" dirty="0" smtClean="0"/>
              <a:t>) </a:t>
            </a:r>
            <a:r>
              <a:rPr lang="nb-NO" sz="2000" dirty="0" err="1" smtClean="0"/>
              <a:t>weighing</a:t>
            </a:r>
            <a:r>
              <a:rPr lang="nb-NO" sz="2000" dirty="0" smtClean="0"/>
              <a:t> 400 kg has a </a:t>
            </a:r>
            <a:r>
              <a:rPr lang="nb-NO" sz="2000" dirty="0" err="1"/>
              <a:t>maintenance</a:t>
            </a:r>
            <a:r>
              <a:rPr lang="nb-NO" sz="2000" dirty="0"/>
              <a:t> </a:t>
            </a:r>
            <a:r>
              <a:rPr lang="nb-NO" sz="2000" dirty="0" err="1"/>
              <a:t>energy</a:t>
            </a:r>
            <a:r>
              <a:rPr lang="nb-NO" sz="2000" dirty="0"/>
              <a:t> </a:t>
            </a:r>
            <a:r>
              <a:rPr lang="nb-NO" sz="2000" dirty="0" err="1"/>
              <a:t>requirement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smtClean="0"/>
              <a:t>55.7 </a:t>
            </a:r>
            <a:r>
              <a:rPr lang="nb-NO" sz="2000" dirty="0"/>
              <a:t>MJ. The protein </a:t>
            </a:r>
            <a:r>
              <a:rPr lang="nb-NO" sz="2000" dirty="0" err="1"/>
              <a:t>requirement</a:t>
            </a:r>
            <a:r>
              <a:rPr lang="nb-NO" sz="2000" dirty="0"/>
              <a:t> is </a:t>
            </a:r>
            <a:r>
              <a:rPr lang="nb-NO" sz="2000" dirty="0" err="1"/>
              <a:t>accordingly</a:t>
            </a:r>
            <a:r>
              <a:rPr lang="nb-NO" sz="2000" dirty="0"/>
              <a:t> </a:t>
            </a:r>
            <a:r>
              <a:rPr lang="nb-NO" sz="2000" dirty="0" smtClean="0"/>
              <a:t>9 </a:t>
            </a:r>
            <a:r>
              <a:rPr lang="nb-NO" sz="2000" dirty="0"/>
              <a:t>gram * </a:t>
            </a:r>
            <a:r>
              <a:rPr lang="nb-NO" sz="2000" dirty="0" smtClean="0"/>
              <a:t>55.7  </a:t>
            </a:r>
            <a:r>
              <a:rPr lang="nb-NO" sz="2000" dirty="0"/>
              <a:t>=  </a:t>
            </a:r>
            <a:r>
              <a:rPr lang="nb-NO" sz="2000" dirty="0" smtClean="0"/>
              <a:t>501</a:t>
            </a:r>
            <a:r>
              <a:rPr lang="nb-NO" sz="2000" baseline="30000" dirty="0" smtClean="0"/>
              <a:t>*</a:t>
            </a:r>
            <a:r>
              <a:rPr lang="nb-NO" sz="2000" dirty="0" smtClean="0"/>
              <a:t>  </a:t>
            </a:r>
            <a:r>
              <a:rPr lang="nb-NO" sz="2000" dirty="0"/>
              <a:t>gram </a:t>
            </a:r>
            <a:r>
              <a:rPr lang="nb-NO" sz="2000" dirty="0" err="1"/>
              <a:t>crude</a:t>
            </a:r>
            <a:r>
              <a:rPr lang="nb-NO" sz="2000" dirty="0"/>
              <a:t> </a:t>
            </a:r>
            <a:r>
              <a:rPr lang="nb-NO" sz="2000" dirty="0" smtClean="0"/>
              <a:t>protein.</a:t>
            </a:r>
          </a:p>
          <a:p>
            <a:endParaRPr lang="nb-NO" sz="2000" dirty="0" smtClean="0"/>
          </a:p>
          <a:p>
            <a:r>
              <a:rPr lang="nb-NO" sz="2000" dirty="0" smtClean="0"/>
              <a:t>*The </a:t>
            </a:r>
            <a:r>
              <a:rPr lang="nb-NO" sz="2000" dirty="0" err="1" smtClean="0"/>
              <a:t>numbers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rounded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ease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calculation</a:t>
            </a:r>
            <a:r>
              <a:rPr lang="nb-NO" sz="2000" dirty="0" smtClean="0"/>
              <a:t>. A real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in PC-Horse </a:t>
            </a:r>
            <a:r>
              <a:rPr lang="nb-NO" sz="2000" dirty="0" err="1" smtClean="0"/>
              <a:t>will</a:t>
            </a:r>
            <a:r>
              <a:rPr lang="nb-NO" sz="2000" dirty="0" smtClean="0"/>
              <a:t> show </a:t>
            </a:r>
            <a:r>
              <a:rPr lang="nb-NO" sz="2000" dirty="0" err="1" smtClean="0"/>
              <a:t>slightly</a:t>
            </a:r>
            <a:r>
              <a:rPr lang="nb-NO" sz="2000" dirty="0" smtClean="0"/>
              <a:t> different </a:t>
            </a:r>
            <a:r>
              <a:rPr lang="nb-NO" sz="2000" dirty="0" err="1" smtClean="0"/>
              <a:t>numbers</a:t>
            </a:r>
            <a:r>
              <a:rPr lang="nb-NO" sz="2000" dirty="0" smtClean="0"/>
              <a:t>.</a:t>
            </a:r>
            <a:endParaRPr lang="nb-NO" sz="2000" dirty="0"/>
          </a:p>
          <a:p>
            <a:pPr lvl="1"/>
            <a:endParaRPr lang="nb-NO" sz="16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99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144000" cy="1143000"/>
          </a:xfrm>
        </p:spPr>
        <p:txBody>
          <a:bodyPr>
            <a:noAutofit/>
          </a:bodyPr>
          <a:lstStyle/>
          <a:p>
            <a:r>
              <a:rPr lang="nb-NO" sz="3600" dirty="0" smtClean="0"/>
              <a:t>The </a:t>
            </a:r>
            <a:r>
              <a:rPr lang="nb-NO" sz="3600" dirty="0" err="1" smtClean="0"/>
              <a:t>structure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a </a:t>
            </a:r>
            <a:r>
              <a:rPr lang="nb-NO" sz="3600" dirty="0" err="1" smtClean="0"/>
              <a:t>balanced</a:t>
            </a:r>
            <a:r>
              <a:rPr lang="nb-NO" sz="3600" dirty="0" smtClean="0"/>
              <a:t> </a:t>
            </a:r>
            <a:r>
              <a:rPr lang="nb-NO" sz="3600" dirty="0" err="1" smtClean="0"/>
              <a:t>ration</a:t>
            </a:r>
            <a:r>
              <a:rPr lang="nb-NO" sz="3600" dirty="0" smtClean="0"/>
              <a:t> for </a:t>
            </a:r>
            <a:r>
              <a:rPr lang="nb-NO" sz="3600" dirty="0" err="1" smtClean="0"/>
              <a:t>maintenance</a:t>
            </a:r>
            <a:endParaRPr lang="nb-NO" sz="36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6596553"/>
              </p:ext>
            </p:extLst>
          </p:nvPr>
        </p:nvGraphicFramePr>
        <p:xfrm>
          <a:off x="381000" y="1600200"/>
          <a:ext cx="8531753" cy="399281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2209800" y="5638800"/>
            <a:ext cx="3580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BW=Body </a:t>
            </a:r>
            <a:r>
              <a:rPr lang="nb-NO" dirty="0" err="1" smtClean="0"/>
              <a:t>weight</a:t>
            </a:r>
            <a:r>
              <a:rPr lang="nb-NO" dirty="0" smtClean="0"/>
              <a:t>      DM=Dry matter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33400" y="228600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Add</a:t>
            </a:r>
            <a:r>
              <a:rPr lang="nb-NO" sz="1600" dirty="0" smtClean="0"/>
              <a:t> salt, vitamins and minerals as </a:t>
            </a:r>
            <a:r>
              <a:rPr lang="nb-NO" sz="1600" dirty="0" err="1" smtClean="0"/>
              <a:t>required</a:t>
            </a:r>
            <a:r>
              <a:rPr lang="nb-NO" sz="1600" dirty="0" smtClean="0"/>
              <a:t>.</a:t>
            </a:r>
            <a:endParaRPr lang="nb-NO" sz="1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5229200"/>
            <a:ext cx="2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1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584176" y="3717032"/>
            <a:ext cx="32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2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483768" y="2708920"/>
            <a:ext cx="14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3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172200" y="2286000"/>
            <a:ext cx="2736304" cy="206210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b="1" dirty="0" smtClean="0"/>
              <a:t>A general «</a:t>
            </a:r>
            <a:r>
              <a:rPr lang="nb-NO" sz="1600" b="1" dirty="0" err="1"/>
              <a:t>R</a:t>
            </a:r>
            <a:r>
              <a:rPr lang="nb-NO" sz="1600" b="1" dirty="0" err="1" smtClean="0"/>
              <a:t>ation</a:t>
            </a:r>
            <a:r>
              <a:rPr lang="nb-NO" sz="1600" b="1" dirty="0" smtClean="0"/>
              <a:t>-pyramide»</a:t>
            </a:r>
          </a:p>
          <a:p>
            <a:endParaRPr lang="nb-NO" sz="1600" dirty="0"/>
          </a:p>
          <a:p>
            <a:r>
              <a:rPr lang="nb-NO" sz="1600" dirty="0" smtClean="0"/>
              <a:t>For horses at </a:t>
            </a:r>
            <a:r>
              <a:rPr lang="nb-NO" sz="1600" dirty="0" err="1" smtClean="0"/>
              <a:t>maintenance</a:t>
            </a:r>
            <a:r>
              <a:rPr lang="nb-NO" sz="1600" dirty="0" smtClean="0"/>
              <a:t> </a:t>
            </a:r>
            <a:r>
              <a:rPr lang="nb-NO" sz="1600" dirty="0" err="1" smtClean="0"/>
              <a:t>level</a:t>
            </a:r>
            <a:r>
              <a:rPr lang="nb-NO" sz="1600" dirty="0" smtClean="0"/>
              <a:t> a roughage </a:t>
            </a:r>
            <a:r>
              <a:rPr lang="nb-NO" sz="1600" dirty="0" err="1" smtClean="0"/>
              <a:t>ration</a:t>
            </a:r>
            <a:r>
              <a:rPr lang="nb-NO" sz="1600" dirty="0" smtClean="0"/>
              <a:t> (1) </a:t>
            </a:r>
            <a:r>
              <a:rPr lang="nb-NO" sz="1600" dirty="0" err="1" smtClean="0"/>
              <a:t>will</a:t>
            </a:r>
            <a:r>
              <a:rPr lang="nb-NO" sz="1600" dirty="0" smtClean="0"/>
              <a:t> </a:t>
            </a:r>
            <a:r>
              <a:rPr lang="nb-NO" sz="1600" dirty="0" err="1" smtClean="0"/>
              <a:t>usually</a:t>
            </a:r>
            <a:r>
              <a:rPr lang="nb-NO" sz="1600" dirty="0" smtClean="0"/>
              <a:t> cover </a:t>
            </a:r>
            <a:r>
              <a:rPr lang="nb-NO" sz="1600" dirty="0" err="1" smtClean="0"/>
              <a:t>their</a:t>
            </a:r>
            <a:r>
              <a:rPr lang="nb-NO" sz="1600" dirty="0" smtClean="0"/>
              <a:t> </a:t>
            </a:r>
            <a:r>
              <a:rPr lang="nb-NO" sz="1600" dirty="0" err="1" smtClean="0"/>
              <a:t>needs</a:t>
            </a:r>
            <a:r>
              <a:rPr lang="nb-NO" sz="1600" dirty="0" smtClean="0"/>
              <a:t>, </a:t>
            </a:r>
            <a:r>
              <a:rPr lang="nb-NO" sz="1600" dirty="0" err="1" smtClean="0"/>
              <a:t>possibly</a:t>
            </a:r>
            <a:r>
              <a:rPr lang="nb-NO" sz="1600" dirty="0" smtClean="0"/>
              <a:t> </a:t>
            </a:r>
            <a:r>
              <a:rPr lang="nb-NO" sz="1600" dirty="0" err="1" smtClean="0"/>
              <a:t>supplemented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(2) </a:t>
            </a:r>
            <a:r>
              <a:rPr lang="nb-NO" sz="1600" dirty="0" err="1" smtClean="0"/>
              <a:t>some</a:t>
            </a:r>
            <a:r>
              <a:rPr lang="nb-NO" sz="1600" dirty="0" smtClean="0"/>
              <a:t> </a:t>
            </a:r>
            <a:r>
              <a:rPr lang="nb-NO" sz="1600" dirty="0" err="1" smtClean="0"/>
              <a:t>concentrate</a:t>
            </a:r>
            <a:r>
              <a:rPr lang="nb-NO" sz="1600" dirty="0" smtClean="0"/>
              <a:t> and (3) salt and a vitamin/mineral mix.</a:t>
            </a:r>
            <a:endParaRPr lang="nb-NO" sz="1600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H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7195</TotalTime>
  <Words>1716</Words>
  <Application>Microsoft Macintosh PowerPoint</Application>
  <PresentationFormat>Bildspel på skärmen (4:3)</PresentationFormat>
  <Paragraphs>137</Paragraphs>
  <Slides>21</Slides>
  <Notes>1</Notes>
  <HiddenSlides>0</HiddenSlides>
  <MMClips>0</MMClips>
  <ScaleCrop>false</ScaleCrop>
  <HeadingPairs>
    <vt:vector size="4" baseType="variant">
      <vt:variant>
        <vt:lpstr>Formgivningsmall</vt:lpstr>
      </vt:variant>
      <vt:variant>
        <vt:i4>2</vt:i4>
      </vt:variant>
      <vt:variant>
        <vt:lpstr>Bildrubriker</vt:lpstr>
      </vt:variant>
      <vt:variant>
        <vt:i4>21</vt:i4>
      </vt:variant>
    </vt:vector>
  </HeadingPairs>
  <TitlesOfParts>
    <vt:vector size="23" baseType="lpstr">
      <vt:lpstr>PCH-tema</vt:lpstr>
      <vt:lpstr>1_Office-tema</vt:lpstr>
      <vt:lpstr>The horse's maintenance requirements</vt:lpstr>
      <vt:lpstr>Bild 2</vt:lpstr>
      <vt:lpstr>Background info on:</vt:lpstr>
      <vt:lpstr>Units for energy and protein</vt:lpstr>
      <vt:lpstr>What does “maintenance requirement” mean?</vt:lpstr>
      <vt:lpstr>The maintenance energy requirement</vt:lpstr>
      <vt:lpstr>How is the energy requirement calculated?</vt:lpstr>
      <vt:lpstr>How is the requirement for protein calculated at maintenance?</vt:lpstr>
      <vt:lpstr>The structure of a balanced ration for maintenance</vt:lpstr>
      <vt:lpstr>Demonstration:  How to use the PC-Horse nutritional software when making rations for a horse at maintenance level</vt:lpstr>
      <vt:lpstr>Bild 11</vt:lpstr>
      <vt:lpstr>Bild 12</vt:lpstr>
      <vt:lpstr>Bild 13</vt:lpstr>
      <vt:lpstr>Bild 14</vt:lpstr>
      <vt:lpstr>Bild 15</vt:lpstr>
      <vt:lpstr>Bild 16</vt:lpstr>
      <vt:lpstr>Bild 17</vt:lpstr>
      <vt:lpstr>Putting weight on a horse with worn teeth and poor appetite</vt:lpstr>
      <vt:lpstr> </vt:lpstr>
      <vt:lpstr>Bild 20</vt:lpstr>
      <vt:lpstr> Create rations for your client’s horse as a  "maintenance horse»</vt:lpstr>
    </vt:vector>
  </TitlesOfParts>
  <Company>UMB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Hestens vedlikeholdsbehov</dc:title>
  <dc:creator>Dag Austbø</dc:creator>
  <cp:lastModifiedBy>Jan Sjunnesson</cp:lastModifiedBy>
  <cp:revision>79</cp:revision>
  <dcterms:created xsi:type="dcterms:W3CDTF">2013-11-22T11:08:40Z</dcterms:created>
  <dcterms:modified xsi:type="dcterms:W3CDTF">2013-11-22T11:31:31Z</dcterms:modified>
</cp:coreProperties>
</file>